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45" r:id="rId2"/>
    <p:sldMasterId id="2147483781" r:id="rId3"/>
  </p:sldMasterIdLst>
  <p:notesMasterIdLst>
    <p:notesMasterId r:id="rId20"/>
  </p:notesMasterIdLst>
  <p:sldIdLst>
    <p:sldId id="338" r:id="rId4"/>
    <p:sldId id="327" r:id="rId5"/>
    <p:sldId id="265" r:id="rId6"/>
    <p:sldId id="354" r:id="rId7"/>
    <p:sldId id="355" r:id="rId8"/>
    <p:sldId id="361" r:id="rId9"/>
    <p:sldId id="362" r:id="rId10"/>
    <p:sldId id="356" r:id="rId11"/>
    <p:sldId id="353" r:id="rId12"/>
    <p:sldId id="359" r:id="rId13"/>
    <p:sldId id="360" r:id="rId14"/>
    <p:sldId id="347" r:id="rId15"/>
    <p:sldId id="358" r:id="rId16"/>
    <p:sldId id="349" r:id="rId17"/>
    <p:sldId id="288" r:id="rId18"/>
    <p:sldId id="289" r:id="rId1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3D3D3D"/>
    <a:srgbClr val="051B75"/>
    <a:srgbClr val="DCDCDC"/>
    <a:srgbClr val="F3F3F3"/>
    <a:srgbClr val="F7F3F1"/>
    <a:srgbClr val="6EA6FF"/>
    <a:srgbClr val="BB8EFF"/>
    <a:srgbClr val="20D5D2"/>
    <a:srgbClr val="053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59"/>
  </p:normalViewPr>
  <p:slideViewPr>
    <p:cSldViewPr snapToGrid="0" snapToObjects="1" showGuides="1">
      <p:cViewPr varScale="1">
        <p:scale>
          <a:sx n="153" d="100"/>
          <a:sy n="153" d="100"/>
        </p:scale>
        <p:origin x="162" y="21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E012A-D992-5D42-B86E-AA2BC0764EE1}"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02FFD-07D4-5C4F-BD77-921008177348}" type="slidenum">
              <a:rPr lang="en-US" smtClean="0"/>
              <a:t>‹#›</a:t>
            </a:fld>
            <a:endParaRPr lang="en-US"/>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4619"/>
            <a:ext cx="685799" cy="639314"/>
          </a:xfrm>
          <a:prstGeom prst="rect">
            <a:avLst/>
          </a:prstGeom>
        </p:spPr>
      </p:pic>
    </p:spTree>
    <p:extLst>
      <p:ext uri="{BB962C8B-B14F-4D97-AF65-F5344CB8AC3E}">
        <p14:creationId xmlns:p14="http://schemas.microsoft.com/office/powerpoint/2010/main" val="182777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Tree>
    <p:extLst>
      <p:ext uri="{BB962C8B-B14F-4D97-AF65-F5344CB8AC3E}">
        <p14:creationId xmlns:p14="http://schemas.microsoft.com/office/powerpoint/2010/main" val="12568061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325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924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2025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9399817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29430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9084811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336553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4279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5957987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6776" cy="1516746"/>
          </a:xfrm>
          <a:prstGeom prst="rect">
            <a:avLst/>
          </a:prstGeom>
        </p:spPr>
      </p:pic>
    </p:spTree>
    <p:extLst>
      <p:ext uri="{BB962C8B-B14F-4D97-AF65-F5344CB8AC3E}">
        <p14:creationId xmlns:p14="http://schemas.microsoft.com/office/powerpoint/2010/main" val="8968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9147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8521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798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1582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985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195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901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024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202383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7"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33365" t="24616" r="33365" b="22735"/>
          <a:stretch/>
        </p:blipFill>
        <p:spPr>
          <a:xfrm>
            <a:off x="8247185" y="4270238"/>
            <a:ext cx="826477" cy="735708"/>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613931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184037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939236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742881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40492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82511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8392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115969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1331550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386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over Slide">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rot="10800000">
            <a:off x="7079162" y="0"/>
            <a:ext cx="2064836"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2" name="Rectangle 1"/>
          <p:cNvSpPr/>
          <p:nvPr userDrawn="1"/>
        </p:nvSpPr>
        <p:spPr>
          <a:xfrm>
            <a:off x="-7437" y="0"/>
            <a:ext cx="7086600"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4" name="Title 3"/>
          <p:cNvSpPr>
            <a:spLocks noGrp="1"/>
          </p:cNvSpPr>
          <p:nvPr>
            <p:ph type="title"/>
          </p:nvPr>
        </p:nvSpPr>
        <p:spPr>
          <a:xfrm>
            <a:off x="221162"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1" y="4314619"/>
            <a:ext cx="685799" cy="639314"/>
          </a:xfrm>
          <a:prstGeom prst="rect">
            <a:avLst/>
          </a:prstGeom>
        </p:spPr>
      </p:pic>
      <p:pic>
        <p:nvPicPr>
          <p:cNvPr id="7" name="Picture 6">
            <a:extLst>
              <a:ext uri="{FF2B5EF4-FFF2-40B4-BE49-F238E27FC236}">
                <a16:creationId xmlns:a16="http://schemas.microsoft.com/office/drawing/2014/main" id="{F44E0C07-3BD5-6E4C-B02C-C4B734B67376}"/>
              </a:ext>
            </a:extLst>
          </p:cNvPr>
          <p:cNvPicPr>
            <a:picLocks noChangeAspect="1"/>
          </p:cNvPicPr>
          <p:nvPr userDrawn="1"/>
        </p:nvPicPr>
        <p:blipFill>
          <a:blip r:embed="rId3"/>
          <a:stretch>
            <a:fillRect/>
          </a:stretch>
        </p:blipFill>
        <p:spPr>
          <a:xfrm>
            <a:off x="-8872" y="4552569"/>
            <a:ext cx="1854877" cy="570380"/>
          </a:xfrm>
          <a:prstGeom prst="rect">
            <a:avLst/>
          </a:prstGeom>
        </p:spPr>
      </p:pic>
      <p:sp>
        <p:nvSpPr>
          <p:cNvPr id="9" name="Footer Placeholder 1">
            <a:extLst>
              <a:ext uri="{FF2B5EF4-FFF2-40B4-BE49-F238E27FC236}">
                <a16:creationId xmlns:a16="http://schemas.microsoft.com/office/drawing/2014/main" id="{F6DA36F3-6450-D24F-9340-43FD32086944}"/>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bg2"/>
                </a:solidFill>
              </a:rPr>
              <a:t>/ © 2018 IBM Corporation</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8769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6096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742464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51560"/>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33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375594"/>
          </a:xfrm>
        </p:spPr>
        <p:txBody>
          <a:bodyPr/>
          <a:lstStyle/>
          <a:p>
            <a:r>
              <a:rPr lang="en-US"/>
              <a:t>Click icon to add table</a:t>
            </a:r>
          </a:p>
        </p:txBody>
      </p:sp>
    </p:spTree>
    <p:extLst>
      <p:ext uri="{BB962C8B-B14F-4D97-AF65-F5344CB8AC3E}">
        <p14:creationId xmlns:p14="http://schemas.microsoft.com/office/powerpoint/2010/main" val="321348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2135056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094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Click to edit Master text styles</a:t>
            </a:r>
          </a:p>
        </p:txBody>
      </p:sp>
    </p:spTree>
    <p:extLst>
      <p:ext uri="{BB962C8B-B14F-4D97-AF65-F5344CB8AC3E}">
        <p14:creationId xmlns:p14="http://schemas.microsoft.com/office/powerpoint/2010/main" val="165285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7786" cy="1526772"/>
          </a:xfrm>
          <a:prstGeom prst="rect">
            <a:avLst/>
          </a:prstGeom>
        </p:spPr>
      </p:pic>
    </p:spTree>
    <p:extLst>
      <p:ext uri="{BB962C8B-B14F-4D97-AF65-F5344CB8AC3E}">
        <p14:creationId xmlns:p14="http://schemas.microsoft.com/office/powerpoint/2010/main" val="731088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6521"/>
            <a:ext cx="685800" cy="635509"/>
          </a:xfrm>
          <a:prstGeom prst="rect">
            <a:avLst/>
          </a:prstGeom>
        </p:spPr>
      </p:pic>
    </p:spTree>
    <p:extLst>
      <p:ext uri="{BB962C8B-B14F-4D97-AF65-F5344CB8AC3E}">
        <p14:creationId xmlns:p14="http://schemas.microsoft.com/office/powerpoint/2010/main" val="30824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over Slide">
    <p:bg>
      <p:bgPr>
        <a:gradFill>
          <a:gsLst>
            <a:gs pos="0">
              <a:schemeClr val="accent2"/>
            </a:gs>
            <a:gs pos="100000">
              <a:srgbClr val="7D80FF"/>
            </a:gs>
            <a:gs pos="100000">
              <a:schemeClr val="accent4"/>
            </a:gs>
          </a:gsLst>
          <a:lin ang="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4619"/>
            <a:ext cx="685799" cy="639314"/>
          </a:xfrm>
          <a:prstGeom prst="rect">
            <a:avLst/>
          </a:prstGeom>
        </p:spPr>
      </p:pic>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026420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855054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81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36829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44949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912698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43763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683762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391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58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87230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009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205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1101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872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304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66598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492536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651282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171387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52058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Click to 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Click to 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Tree>
    <p:extLst>
      <p:ext uri="{BB962C8B-B14F-4D97-AF65-F5344CB8AC3E}">
        <p14:creationId xmlns:p14="http://schemas.microsoft.com/office/powerpoint/2010/main" val="1111166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751487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068053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133692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45367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5027498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3297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120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22405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038301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714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259304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1036767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65598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71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7546584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6776" cy="1516746"/>
          </a:xfrm>
          <a:prstGeom prst="rect">
            <a:avLst/>
          </a:prstGeom>
        </p:spPr>
      </p:pic>
    </p:spTree>
    <p:extLst>
      <p:ext uri="{BB962C8B-B14F-4D97-AF65-F5344CB8AC3E}">
        <p14:creationId xmlns:p14="http://schemas.microsoft.com/office/powerpoint/2010/main" val="3586674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3238" y="4316521"/>
            <a:ext cx="685800" cy="635509"/>
          </a:xfrm>
          <a:prstGeom prst="rect">
            <a:avLst/>
          </a:prstGeom>
        </p:spPr>
      </p:pic>
    </p:spTree>
    <p:extLst>
      <p:ext uri="{BB962C8B-B14F-4D97-AF65-F5344CB8AC3E}">
        <p14:creationId xmlns:p14="http://schemas.microsoft.com/office/powerpoint/2010/main" val="2272381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662845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988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805068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95690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6752557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63152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1342803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6371382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5575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8788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8629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9758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4749764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5255754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79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Tree>
    <p:extLst>
      <p:ext uri="{BB962C8B-B14F-4D97-AF65-F5344CB8AC3E}">
        <p14:creationId xmlns:p14="http://schemas.microsoft.com/office/powerpoint/2010/main" val="3660171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63288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2606412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523726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8850816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7408120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656075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051491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13286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0912059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8780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image" Target="../media/image4.png"/><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theme" Target="../theme/theme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image" Target="../media/image4.png"/><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theme" Target="../theme/theme3.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pic>
        <p:nvPicPr>
          <p:cNvPr id="11" name="Picture 10">
            <a:extLst>
              <a:ext uri="{FF2B5EF4-FFF2-40B4-BE49-F238E27FC236}">
                <a16:creationId xmlns:a16="http://schemas.microsoft.com/office/drawing/2014/main" id="{3DB9C487-8FC3-3D4E-BB54-543ECB6C6D45}"/>
              </a:ext>
            </a:extLst>
          </p:cNvPr>
          <p:cNvPicPr>
            <a:picLocks noChangeAspect="1"/>
          </p:cNvPicPr>
          <p:nvPr userDrawn="1"/>
        </p:nvPicPr>
        <p:blipFill>
          <a:blip r:embed="rId40"/>
          <a:stretch>
            <a:fillRect/>
          </a:stretch>
        </p:blipFill>
        <p:spPr>
          <a:xfrm>
            <a:off x="-8872" y="4552569"/>
            <a:ext cx="1854877" cy="570380"/>
          </a:xfrm>
          <a:prstGeom prst="rect">
            <a:avLst/>
          </a:prstGeom>
        </p:spPr>
      </p:pic>
      <p:sp>
        <p:nvSpPr>
          <p:cNvPr id="12" name="Footer Placeholder 1">
            <a:extLst>
              <a:ext uri="{FF2B5EF4-FFF2-40B4-BE49-F238E27FC236}">
                <a16:creationId xmlns:a16="http://schemas.microsoft.com/office/drawing/2014/main" id="{BAFCBDC9-B974-824E-8D59-79650130831B}"/>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bg2"/>
                </a:solidFill>
              </a:rPr>
              <a:t>/ © 2018 IBM Corporation</a:t>
            </a:r>
          </a:p>
        </p:txBody>
      </p:sp>
    </p:spTree>
    <p:extLst>
      <p:ext uri="{BB962C8B-B14F-4D97-AF65-F5344CB8AC3E}">
        <p14:creationId xmlns:p14="http://schemas.microsoft.com/office/powerpoint/2010/main" val="117404520"/>
      </p:ext>
    </p:extLst>
  </p:cSld>
  <p:clrMap bg1="lt1" tx1="dk1" bg2="lt2" tx2="dk2" accent1="accent1" accent2="accent2" accent3="accent3" accent4="accent4" accent5="accent5" accent6="accent6" hlink="hlink" folHlink="folHlink"/>
  <p:sldLayoutIdLst>
    <p:sldLayoutId id="2147483673" r:id="rId1"/>
    <p:sldLayoutId id="2147483826" r:id="rId2"/>
    <p:sldLayoutId id="2147483828" r:id="rId3"/>
    <p:sldLayoutId id="2147483827" r:id="rId4"/>
    <p:sldLayoutId id="2147483674" r:id="rId5"/>
    <p:sldLayoutId id="2147483819"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822" r:id="rId37"/>
    <p:sldLayoutId id="2147483707" r:id="rId38"/>
  </p:sldLayoutIdLst>
  <p:hf sldNum="0" hd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pic>
        <p:nvPicPr>
          <p:cNvPr id="6" name="Picture 5">
            <a:extLst>
              <a:ext uri="{FF2B5EF4-FFF2-40B4-BE49-F238E27FC236}">
                <a16:creationId xmlns:a16="http://schemas.microsoft.com/office/drawing/2014/main" id="{A890A53A-9C76-AE49-A5AC-E96C6C91AD14}"/>
              </a:ext>
            </a:extLst>
          </p:cNvPr>
          <p:cNvPicPr>
            <a:picLocks noChangeAspect="1"/>
          </p:cNvPicPr>
          <p:nvPr userDrawn="1"/>
        </p:nvPicPr>
        <p:blipFill>
          <a:blip r:embed="rId38"/>
          <a:stretch>
            <a:fillRect/>
          </a:stretch>
        </p:blipFill>
        <p:spPr>
          <a:xfrm>
            <a:off x="-8872" y="4552306"/>
            <a:ext cx="1854877" cy="570907"/>
          </a:xfrm>
          <a:prstGeom prst="rect">
            <a:avLst/>
          </a:prstGeom>
        </p:spPr>
      </p:pic>
      <p:sp>
        <p:nvSpPr>
          <p:cNvPr id="8" name="Footer Placeholder 1">
            <a:extLst>
              <a:ext uri="{FF2B5EF4-FFF2-40B4-BE49-F238E27FC236}">
                <a16:creationId xmlns:a16="http://schemas.microsoft.com/office/drawing/2014/main" id="{838E5AAC-B6E5-CE43-B95E-C10DD5F3FC1A}"/>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tx1"/>
                </a:solidFill>
              </a:rPr>
              <a:t>/ © 2018 IBM Corporation</a:t>
            </a:r>
          </a:p>
        </p:txBody>
      </p:sp>
    </p:spTree>
    <p:extLst>
      <p:ext uri="{BB962C8B-B14F-4D97-AF65-F5344CB8AC3E}">
        <p14:creationId xmlns:p14="http://schemas.microsoft.com/office/powerpoint/2010/main" val="16397314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829"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824" r:id="rId35"/>
    <p:sldLayoutId id="2147483780" r:id="rId36"/>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pic>
        <p:nvPicPr>
          <p:cNvPr id="6" name="Picture 5">
            <a:extLst>
              <a:ext uri="{FF2B5EF4-FFF2-40B4-BE49-F238E27FC236}">
                <a16:creationId xmlns:a16="http://schemas.microsoft.com/office/drawing/2014/main" id="{0FBFD3BC-3F09-2648-8A4C-0B1BB9C5C1D6}"/>
              </a:ext>
            </a:extLst>
          </p:cNvPr>
          <p:cNvPicPr>
            <a:picLocks noChangeAspect="1"/>
          </p:cNvPicPr>
          <p:nvPr userDrawn="1"/>
        </p:nvPicPr>
        <p:blipFill>
          <a:blip r:embed="rId37"/>
          <a:stretch>
            <a:fillRect/>
          </a:stretch>
        </p:blipFill>
        <p:spPr>
          <a:xfrm>
            <a:off x="-8872" y="4552306"/>
            <a:ext cx="1854877" cy="570907"/>
          </a:xfrm>
          <a:prstGeom prst="rect">
            <a:avLst/>
          </a:prstGeom>
        </p:spPr>
      </p:pic>
      <p:sp>
        <p:nvSpPr>
          <p:cNvPr id="8" name="Footer Placeholder 1">
            <a:extLst>
              <a:ext uri="{FF2B5EF4-FFF2-40B4-BE49-F238E27FC236}">
                <a16:creationId xmlns:a16="http://schemas.microsoft.com/office/drawing/2014/main" id="{74A8DE0E-4643-AB48-8185-8191FC0DAAB5}"/>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tx1"/>
                </a:solidFill>
              </a:rPr>
              <a:t>/ © 2018 IBM Corporation</a:t>
            </a:r>
          </a:p>
        </p:txBody>
      </p:sp>
    </p:spTree>
    <p:extLst>
      <p:ext uri="{BB962C8B-B14F-4D97-AF65-F5344CB8AC3E}">
        <p14:creationId xmlns:p14="http://schemas.microsoft.com/office/powerpoint/2010/main" val="13673081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817"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25" r:id="rId34"/>
    <p:sldLayoutId id="2147483816" r:id="rId35"/>
  </p:sldLayoutIdLst>
  <p:hf sldNum="0"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hyperlink" Target="https://ibm.box.com/s/bjevqdxo952bvdi7kxgdgwr8zh3v8775" TargetMode="External"/><Relationship Id="rId2" Type="http://schemas.openxmlformats.org/officeDocument/2006/relationships/hyperlink" Target="https://www.ibm.com/support/knowledgecenter/SSEUFV/2_Configuration/7_ConfigTGsandGQs/1a_ResponsiveApply.html" TargetMode="Externa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bm.com/support/knowledgecenter/SSEUFV/2_Configuration/6_Reports/4_MetricsDashboard.html" TargetMode="Externa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hyperlink" Target="https://www.ibm.com/support/knowledgecenter/SSEUFV/2_Configuration/7_ConfigTGsandGQs/ConfigSocialReferral/top.html" TargetMode="Externa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hyperlink" Target="https://www.ibm.com/support/knowledgecenter/SSEUFV/12_ReleaseNotes/BrassRing_Release_Notes_18_04_30/cnf_resp_app_18_04_30.html" TargetMode="Externa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03781"/>
            <a:ext cx="6664085" cy="4479344"/>
          </a:xfrm>
        </p:spPr>
        <p:txBody>
          <a:bodyPr/>
          <a:lstStyle/>
          <a:p>
            <a:r>
              <a:rPr lang="en-US" dirty="0"/>
              <a:t>IBM Kenexa BrassRing on Cloud</a:t>
            </a:r>
            <a:br>
              <a:rPr lang="en-US" dirty="0"/>
            </a:br>
            <a:r>
              <a:rPr lang="en-US" dirty="0"/>
              <a:t>Migrating to the Responsive Talent Gateways</a:t>
            </a:r>
            <a:br>
              <a:rPr lang="en-US" dirty="0"/>
            </a:br>
            <a:r>
              <a:rPr lang="en-US" sz="1600" b="0" dirty="0"/>
              <a:t>—</a:t>
            </a:r>
            <a:br>
              <a:rPr lang="en-US" b="0" dirty="0"/>
            </a:br>
            <a:r>
              <a:rPr lang="en-US" sz="1600" b="1" dirty="0">
                <a:latin typeface="IBM Plex Sans SemiBold" panose="020B0503050000000000" pitchFamily="34" charset="77"/>
              </a:rPr>
              <a:t>IBM Watson Talent</a:t>
            </a:r>
            <a:br>
              <a:rPr lang="en-US" sz="1600" b="0" dirty="0"/>
            </a:br>
            <a:r>
              <a:rPr lang="en-US" sz="1600" dirty="0">
                <a:latin typeface="IBM Plex Sans" charset="0"/>
                <a:ea typeface="IBM Plex Sans" charset="0"/>
                <a:cs typeface="IBM Plex Sans" charset="0"/>
              </a:rPr>
              <a:t>Client Training and Enablement</a:t>
            </a:r>
            <a:br>
              <a:rPr lang="en-US" sz="1600" i="1" dirty="0">
                <a:latin typeface="IBM Plex Sans" charset="0"/>
                <a:ea typeface="IBM Plex Sans" charset="0"/>
                <a:cs typeface="IBM Plex Sans" charset="0"/>
              </a:rPr>
            </a:br>
            <a:r>
              <a:rPr lang="en-US" sz="1600" i="1" dirty="0">
                <a:latin typeface="IBM Plex Sans" charset="0"/>
                <a:ea typeface="IBM Plex Sans" charset="0"/>
                <a:cs typeface="IBM Plex Sans" charset="0"/>
              </a:rPr>
              <a:t>February 26th, 2019</a:t>
            </a:r>
          </a:p>
        </p:txBody>
      </p:sp>
    </p:spTree>
    <p:extLst>
      <p:ext uri="{BB962C8B-B14F-4D97-AF65-F5344CB8AC3E}">
        <p14:creationId xmlns:p14="http://schemas.microsoft.com/office/powerpoint/2010/main" val="196102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E953-4A74-4674-89FD-0ABF58A980A4}"/>
              </a:ext>
            </a:extLst>
          </p:cNvPr>
          <p:cNvSpPr>
            <a:spLocks noGrp="1"/>
          </p:cNvSpPr>
          <p:nvPr>
            <p:ph type="title"/>
          </p:nvPr>
        </p:nvSpPr>
        <p:spPr/>
        <p:txBody>
          <a:bodyPr/>
          <a:lstStyle/>
          <a:p>
            <a:r>
              <a:rPr lang="en-US" sz="1800" b="1" dirty="0"/>
              <a:t>Q: </a:t>
            </a:r>
            <a:r>
              <a:rPr lang="en-US" sz="1800" dirty="0"/>
              <a:t>On the TG's there is a section to select default questions. What is best practice to for these questions? Move them to a GQ and deselect on the TG, or leave them off the GQ and only selected  on the TG?​</a:t>
            </a:r>
          </a:p>
        </p:txBody>
      </p:sp>
      <p:sp>
        <p:nvSpPr>
          <p:cNvPr id="3" name="Text Placeholder 4">
            <a:extLst>
              <a:ext uri="{FF2B5EF4-FFF2-40B4-BE49-F238E27FC236}">
                <a16:creationId xmlns:a16="http://schemas.microsoft.com/office/drawing/2014/main" id="{7F167B95-0DD0-43EC-9709-B4D72008D625}"/>
              </a:ext>
            </a:extLst>
          </p:cNvPr>
          <p:cNvSpPr txBox="1">
            <a:spLocks/>
          </p:cNvSpPr>
          <p:nvPr/>
        </p:nvSpPr>
        <p:spPr>
          <a:xfrm>
            <a:off x="228600" y="1470355"/>
            <a:ext cx="8764051" cy="2870960"/>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A: </a:t>
            </a:r>
            <a:r>
              <a:rPr lang="en-US" dirty="0"/>
              <a:t>If these questions should be asked of all candidates that apply through the TG, but still should allow your Recruiters to score or remove them, we recommend to leave them as Talent Gateway default questions. Then make sure there is a Job Specific Questions (JSQ) widget added to your Gateway questionnaire. The default questions will be shown to your Recruiters on the Edit Site Questions page in BrassRing where they can score them or remove them. Those questions will then be pulled into the GQ wherever you have the JSQ widget added.</a:t>
            </a:r>
          </a:p>
          <a:p>
            <a:endParaRPr lang="en-US" b="1" dirty="0"/>
          </a:p>
          <a:p>
            <a:r>
              <a:rPr lang="en-US" dirty="0"/>
              <a:t>If these questions should be asked of all candidates that apply through the TG and if you don’t want your Recruiters to remove or score the questions, we recommend removing them from the default questions and adding them to the GQ. These questions are not shown to the Recruiters on the Edit Site Questions page in BrassRing and they cannot remove them.</a:t>
            </a:r>
          </a:p>
        </p:txBody>
      </p:sp>
    </p:spTree>
    <p:extLst>
      <p:ext uri="{BB962C8B-B14F-4D97-AF65-F5344CB8AC3E}">
        <p14:creationId xmlns:p14="http://schemas.microsoft.com/office/powerpoint/2010/main" val="173961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E953-4A74-4674-89FD-0ABF58A980A4}"/>
              </a:ext>
            </a:extLst>
          </p:cNvPr>
          <p:cNvSpPr>
            <a:spLocks noGrp="1"/>
          </p:cNvSpPr>
          <p:nvPr>
            <p:ph type="title"/>
          </p:nvPr>
        </p:nvSpPr>
        <p:spPr/>
        <p:txBody>
          <a:bodyPr/>
          <a:lstStyle/>
          <a:p>
            <a:r>
              <a:rPr lang="en-US" sz="1800" b="1" dirty="0"/>
              <a:t>Q: </a:t>
            </a:r>
            <a:r>
              <a:rPr lang="en-US" sz="1800" dirty="0"/>
              <a:t>Is it possible to update the question source Library after the Gateway Questionnaire is active and Talent Gateway is synched? How do I update the Library? I need to make some changes to the text but can't seem to find where.</a:t>
            </a:r>
          </a:p>
        </p:txBody>
      </p:sp>
      <p:sp>
        <p:nvSpPr>
          <p:cNvPr id="3" name="Text Placeholder 4">
            <a:extLst>
              <a:ext uri="{FF2B5EF4-FFF2-40B4-BE49-F238E27FC236}">
                <a16:creationId xmlns:a16="http://schemas.microsoft.com/office/drawing/2014/main" id="{7F167B95-0DD0-43EC-9709-B4D72008D625}"/>
              </a:ext>
            </a:extLst>
          </p:cNvPr>
          <p:cNvSpPr txBox="1">
            <a:spLocks/>
          </p:cNvSpPr>
          <p:nvPr/>
        </p:nvSpPr>
        <p:spPr>
          <a:xfrm>
            <a:off x="228600" y="1470355"/>
            <a:ext cx="8764051" cy="2870960"/>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A: </a:t>
            </a:r>
            <a:r>
              <a:rPr lang="en-US" dirty="0"/>
              <a:t>If you are referencing the questions that are present on the "Edit Site Questions" page within the Posting Options page, then you can find those in Workbench under Tools &gt; Forms &gt; Candidate Forms &gt; Administer form fields for the Talent-Gateway form. </a:t>
            </a:r>
          </a:p>
          <a:p>
            <a:r>
              <a:rPr lang="en-US" dirty="0"/>
              <a:t>The "Talent-Gateway" form is your question library for questions that can be pulled in when posting a job to the Talent Gateways. You can add/edit questions there. If you have a Gateway Questionnaire that is Active and you want to update your questions, you can update those in Workbench and then you will have to update the existing postings manually to update the questions. As long as your Gateway Questionnaire has a Job Specific Questions widget, it will pull in the questions that you select on the Edit Site Questions page.</a:t>
            </a:r>
          </a:p>
        </p:txBody>
      </p:sp>
    </p:spTree>
    <p:extLst>
      <p:ext uri="{BB962C8B-B14F-4D97-AF65-F5344CB8AC3E}">
        <p14:creationId xmlns:p14="http://schemas.microsoft.com/office/powerpoint/2010/main" val="103165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7"/>
          </p:nvPr>
        </p:nvSpPr>
        <p:spPr>
          <a:xfrm>
            <a:off x="4572001" y="0"/>
            <a:ext cx="4572000" cy="5143500"/>
          </a:xfrm>
        </p:spPr>
        <p:txBody>
          <a:bodyPr/>
          <a:lstStyle/>
          <a:p>
            <a:pPr marL="285750" indent="-285750">
              <a:buFont typeface="Wingdings" panose="05000000000000000000" pitchFamily="2" charset="2"/>
              <a:buChar char="Ø"/>
            </a:pPr>
            <a:r>
              <a:rPr lang="en-US" dirty="0"/>
              <a:t>If testing the Saved Search functionality in Staging, please note that emails are not sent.</a:t>
            </a:r>
          </a:p>
          <a:p>
            <a:pPr marL="285750" indent="-285750">
              <a:buFont typeface="Wingdings" panose="05000000000000000000" pitchFamily="2" charset="2"/>
              <a:buChar char="Ø"/>
            </a:pPr>
            <a:r>
              <a:rPr lang="en-US" dirty="0"/>
              <a:t>If your Attachments widget page does not have an upload option, this is most likely because you do not have attachment categories selected on your GQ.</a:t>
            </a:r>
          </a:p>
          <a:p>
            <a:pPr marL="285750" indent="-285750">
              <a:buFont typeface="Wingdings" panose="05000000000000000000" pitchFamily="2" charset="2"/>
              <a:buChar char="Ø"/>
            </a:pPr>
            <a:r>
              <a:rPr lang="en-US" dirty="0"/>
              <a:t>Job Cards will drop off of a candidate’s submitted applications page if the Req Status = Closed (Cancelled or Deleted) and the candidate’s HR Status hasn’t been updated in 90 days.</a:t>
            </a:r>
          </a:p>
          <a:p>
            <a:pPr marL="285750" indent="-285750">
              <a:buFont typeface="Wingdings" panose="05000000000000000000" pitchFamily="2" charset="2"/>
              <a:buChar char="Ø"/>
            </a:pPr>
            <a:r>
              <a:rPr lang="en-US" dirty="0"/>
              <a:t>The signature widget that was available in Classic GQs is not supported in the responsive GQs. Electronic signatures have not changed with Responsive Apply. Most clients are using a combination of a checkbox and text box for the candidate to type their name. The drawn signature that was available in Classic is not supported in Responsive.</a:t>
            </a:r>
          </a:p>
        </p:txBody>
      </p:sp>
      <p:sp>
        <p:nvSpPr>
          <p:cNvPr id="6" name="Text Placeholder 5"/>
          <p:cNvSpPr>
            <a:spLocks noGrp="1"/>
          </p:cNvSpPr>
          <p:nvPr>
            <p:ph type="body" sz="quarter" idx="14"/>
          </p:nvPr>
        </p:nvSpPr>
        <p:spPr>
          <a:xfrm>
            <a:off x="228600" y="452865"/>
            <a:ext cx="4114800" cy="4245259"/>
          </a:xfrm>
        </p:spPr>
        <p:txBody>
          <a:bodyPr/>
          <a:lstStyle/>
          <a:p>
            <a:pPr marL="285750" indent="-285750">
              <a:buFont typeface="Wingdings" panose="05000000000000000000" pitchFamily="2" charset="2"/>
              <a:buChar char="Ø"/>
            </a:pPr>
            <a:r>
              <a:rPr lang="en-US" sz="1400" dirty="0"/>
              <a:t>Testing should include (at a minimum): Header and footer links, advanced search fields, job description layout, field branching within the application, WOTC/Assessments/APIs (where applicable), Social Media functionality (Google Drive, Drop box, LinkedIn, Facebook, Twitter), Candidate Zone pages.</a:t>
            </a:r>
          </a:p>
          <a:p>
            <a:pPr marL="285750" indent="-285750">
              <a:buFont typeface="Wingdings" panose="05000000000000000000" pitchFamily="2" charset="2"/>
              <a:buChar char="Ø"/>
            </a:pPr>
            <a:r>
              <a:rPr lang="en-US" sz="1400" dirty="0"/>
              <a:t>It is recommended that you place the education and experience widgets on the same page as the contact fields. The resume/CV widget should follow on the next page. The Import Profile button is what is used to prefill/parse the candidate’s information into the contact fields and education/experience widgets.</a:t>
            </a:r>
          </a:p>
          <a:p>
            <a:pPr marL="285750" indent="-285750">
              <a:buFont typeface="Wingdings" panose="05000000000000000000" pitchFamily="2" charset="2"/>
              <a:buChar char="Ø"/>
            </a:pPr>
            <a:r>
              <a:rPr lang="en-US" sz="1400" dirty="0"/>
              <a:t>On the Candidate Zone, the “Last Update” date is based on the HR Status Category date change not the date the HR Status was changed.</a:t>
            </a:r>
          </a:p>
          <a:p>
            <a:pPr marL="285750" indent="-285750">
              <a:buFont typeface="Wingdings" panose="05000000000000000000" pitchFamily="2" charset="2"/>
              <a:buChar char="Ø"/>
            </a:pPr>
            <a:endParaRPr lang="en-US" sz="1400" dirty="0"/>
          </a:p>
        </p:txBody>
      </p:sp>
      <p:sp>
        <p:nvSpPr>
          <p:cNvPr id="10" name="Text Placeholder 4"/>
          <p:cNvSpPr>
            <a:spLocks noGrp="1"/>
          </p:cNvSpPr>
          <p:nvPr>
            <p:ph type="body" sz="quarter" idx="13"/>
          </p:nvPr>
        </p:nvSpPr>
        <p:spPr>
          <a:xfrm>
            <a:off x="228600" y="201168"/>
            <a:ext cx="4114800" cy="300037"/>
          </a:xfrm>
        </p:spPr>
        <p:txBody>
          <a:bodyPr/>
          <a:lstStyle/>
          <a:p>
            <a:r>
              <a:rPr lang="en-US" sz="1000" dirty="0">
                <a:solidFill>
                  <a:schemeClr val="accent2"/>
                </a:solidFill>
              </a:rPr>
              <a:t>Tips</a:t>
            </a:r>
          </a:p>
        </p:txBody>
      </p:sp>
    </p:spTree>
    <p:extLst>
      <p:ext uri="{BB962C8B-B14F-4D97-AF65-F5344CB8AC3E}">
        <p14:creationId xmlns:p14="http://schemas.microsoft.com/office/powerpoint/2010/main" val="412967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7"/>
          </p:nvPr>
        </p:nvSpPr>
        <p:spPr>
          <a:xfrm>
            <a:off x="4572001" y="0"/>
            <a:ext cx="4572000" cy="5143500"/>
          </a:xfrm>
        </p:spPr>
        <p:txBody>
          <a:bodyPr/>
          <a:lstStyle/>
          <a:p>
            <a:pPr marL="285750" indent="-285750">
              <a:buFont typeface="Wingdings" panose="05000000000000000000" pitchFamily="2" charset="2"/>
              <a:buChar char="Ø"/>
            </a:pPr>
            <a:r>
              <a:rPr lang="en-US" dirty="0"/>
              <a:t>If your organization currently uses </a:t>
            </a:r>
            <a:r>
              <a:rPr lang="en-US" dirty="0" err="1"/>
              <a:t>iFrames</a:t>
            </a:r>
            <a:r>
              <a:rPr lang="en-US" dirty="0"/>
              <a:t>, please be aware that </a:t>
            </a:r>
            <a:r>
              <a:rPr lang="en-US" dirty="0" err="1"/>
              <a:t>iFrames</a:t>
            </a:r>
            <a:r>
              <a:rPr lang="en-US" dirty="0"/>
              <a:t> are not technically supported on Responsive Talent Gateways. Adding custom CSS and coding does not guarantee that the Responsive Talent Gateway will render properly on mobile devices. Also, an attempt to implement an </a:t>
            </a:r>
            <a:r>
              <a:rPr lang="en-US" dirty="0" err="1"/>
              <a:t>iFrame</a:t>
            </a:r>
            <a:r>
              <a:rPr lang="en-US" dirty="0"/>
              <a:t> may result in the </a:t>
            </a:r>
            <a:r>
              <a:rPr lang="en-US" dirty="0" err="1"/>
              <a:t>iFrame</a:t>
            </a:r>
            <a:r>
              <a:rPr lang="en-US" dirty="0"/>
              <a:t> taking up too much screen space when candidates are on smaller devices. This then leads to a less than optimal candidate experience.</a:t>
            </a:r>
          </a:p>
          <a:p>
            <a:pPr marL="285750" indent="-285750">
              <a:buFont typeface="Wingdings" panose="05000000000000000000" pitchFamily="2" charset="2"/>
              <a:buChar char="Ø"/>
            </a:pPr>
            <a:r>
              <a:rPr lang="en-US" dirty="0"/>
              <a:t>If you would like to remove certain options from a field on the Advanced Search page, edit the Talent Gateway and select the “Choose field options” field. </a:t>
            </a:r>
          </a:p>
          <a:p>
            <a:pPr marL="285750" indent="-285750">
              <a:buFont typeface="Wingdings" panose="05000000000000000000" pitchFamily="2" charset="2"/>
              <a:buChar char="Ø"/>
            </a:pPr>
            <a:r>
              <a:rPr lang="en-US" dirty="0"/>
              <a:t>The “more” option on the job search results page will not render HTML from the formatted descriptions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6" name="Text Placeholder 5"/>
          <p:cNvSpPr>
            <a:spLocks noGrp="1"/>
          </p:cNvSpPr>
          <p:nvPr>
            <p:ph type="body" sz="quarter" idx="14"/>
          </p:nvPr>
        </p:nvSpPr>
        <p:spPr>
          <a:xfrm>
            <a:off x="228600" y="452865"/>
            <a:ext cx="4114800" cy="4245259"/>
          </a:xfrm>
        </p:spPr>
        <p:txBody>
          <a:bodyPr/>
          <a:lstStyle/>
          <a:p>
            <a:pPr marL="285750" indent="-285750">
              <a:buFont typeface="Wingdings" panose="05000000000000000000" pitchFamily="2" charset="2"/>
              <a:buChar char="Ø"/>
            </a:pPr>
            <a:r>
              <a:rPr lang="en-US" sz="1400" dirty="0"/>
              <a:t>Videos can be added, by using HTML, to the Candidate Zone via the HR Status Category descriptions. </a:t>
            </a:r>
          </a:p>
          <a:p>
            <a:pPr marL="285750" indent="-285750">
              <a:buFont typeface="Wingdings" panose="05000000000000000000" pitchFamily="2" charset="2"/>
              <a:buChar char="Ø"/>
            </a:pPr>
            <a:r>
              <a:rPr lang="en-US" sz="1400" dirty="0"/>
              <a:t>HR Status Categories are displayed to candidates within the Candidate Zone. These HR Status Categories can be customized per Responsive Talent Gateway.</a:t>
            </a:r>
          </a:p>
          <a:p>
            <a:pPr marL="285750" indent="-285750">
              <a:buFont typeface="Wingdings" panose="05000000000000000000" pitchFamily="2" charset="2"/>
              <a:buChar char="Ø"/>
            </a:pPr>
            <a:r>
              <a:rPr lang="en-US" sz="1400" dirty="0"/>
              <a:t>Jobs pushed to a third party, through a Job Board Aggregator or through the IBM Jobs API, should not be impacted. </a:t>
            </a:r>
          </a:p>
          <a:p>
            <a:pPr marL="285750" indent="-285750">
              <a:buFont typeface="Wingdings" panose="05000000000000000000" pitchFamily="2" charset="2"/>
              <a:buChar char="Ø"/>
            </a:pPr>
            <a:r>
              <a:rPr lang="en-US" sz="1400" dirty="0"/>
              <a:t>If your organization currently uses a Vanity URL, these should not be negatively affected by the conversion to Responsive.</a:t>
            </a:r>
          </a:p>
          <a:p>
            <a:pPr marL="285750" indent="-285750">
              <a:buFont typeface="Wingdings" panose="05000000000000000000" pitchFamily="2" charset="2"/>
              <a:buChar char="Ø"/>
            </a:pPr>
            <a:r>
              <a:rPr lang="en-US" sz="1400" dirty="0"/>
              <a:t>Welcome text color is limited to ensure that it contrasts with the color of the foreground color. </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endParaRPr lang="en-US" sz="1400" dirty="0"/>
          </a:p>
        </p:txBody>
      </p:sp>
      <p:sp>
        <p:nvSpPr>
          <p:cNvPr id="10" name="Text Placeholder 4"/>
          <p:cNvSpPr>
            <a:spLocks noGrp="1"/>
          </p:cNvSpPr>
          <p:nvPr>
            <p:ph type="body" sz="quarter" idx="13"/>
          </p:nvPr>
        </p:nvSpPr>
        <p:spPr>
          <a:xfrm>
            <a:off x="228600" y="201168"/>
            <a:ext cx="4114800" cy="300037"/>
          </a:xfrm>
        </p:spPr>
        <p:txBody>
          <a:bodyPr/>
          <a:lstStyle/>
          <a:p>
            <a:r>
              <a:rPr lang="en-US" sz="1000" dirty="0">
                <a:solidFill>
                  <a:schemeClr val="accent2"/>
                </a:solidFill>
              </a:rPr>
              <a:t>Tips</a:t>
            </a:r>
          </a:p>
        </p:txBody>
      </p:sp>
    </p:spTree>
    <p:extLst>
      <p:ext uri="{BB962C8B-B14F-4D97-AF65-F5344CB8AC3E}">
        <p14:creationId xmlns:p14="http://schemas.microsoft.com/office/powerpoint/2010/main" val="347517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916332" cy="640080"/>
          </a:xfrm>
        </p:spPr>
        <p:txBody>
          <a:bodyPr/>
          <a:lstStyle/>
          <a:p>
            <a:r>
              <a:rPr lang="en-US" dirty="0"/>
              <a:t>Resources</a:t>
            </a:r>
          </a:p>
        </p:txBody>
      </p:sp>
      <p:sp>
        <p:nvSpPr>
          <p:cNvPr id="6" name="Text Placeholder 5"/>
          <p:cNvSpPr>
            <a:spLocks noGrp="1"/>
          </p:cNvSpPr>
          <p:nvPr>
            <p:ph type="body" sz="quarter" idx="13"/>
          </p:nvPr>
        </p:nvSpPr>
        <p:spPr/>
        <p:txBody>
          <a:bodyPr/>
          <a:lstStyle/>
          <a:p>
            <a:r>
              <a:rPr lang="en-US" sz="1000" dirty="0">
                <a:solidFill>
                  <a:schemeClr val="accent2"/>
                </a:solidFill>
              </a:rPr>
              <a:t>IBM Knowledge Center</a:t>
            </a:r>
          </a:p>
        </p:txBody>
      </p:sp>
      <p:sp>
        <p:nvSpPr>
          <p:cNvPr id="9" name="Text Placeholder 4"/>
          <p:cNvSpPr>
            <a:spLocks noGrp="1"/>
          </p:cNvSpPr>
          <p:nvPr>
            <p:ph type="body" sz="quarter" idx="12"/>
          </p:nvPr>
        </p:nvSpPr>
        <p:spPr>
          <a:xfrm>
            <a:off x="228600" y="983816"/>
            <a:ext cx="8764051" cy="3748204"/>
          </a:xfrm>
        </p:spPr>
        <p:txBody>
          <a:bodyPr/>
          <a:lstStyle/>
          <a:p>
            <a:pPr>
              <a:spcBef>
                <a:spcPts val="0"/>
              </a:spcBef>
            </a:pPr>
            <a:r>
              <a:rPr lang="en-US" sz="1400" dirty="0">
                <a:hlinkClick r:id="rId2"/>
              </a:rPr>
              <a:t>Overview, Configuration and Documentation</a:t>
            </a:r>
            <a:endParaRPr lang="en-US" sz="1400" dirty="0"/>
          </a:p>
          <a:p>
            <a:pPr marL="458788" lvl="1" indent="-285750">
              <a:spcBef>
                <a:spcPts val="0"/>
              </a:spcBef>
              <a:buFont typeface="Arial" panose="020B0604020202020204" pitchFamily="34" charset="0"/>
              <a:buChar char="•"/>
            </a:pPr>
            <a:r>
              <a:rPr lang="en-US" sz="1200" dirty="0"/>
              <a:t>Project overview</a:t>
            </a:r>
          </a:p>
          <a:p>
            <a:pPr marL="458788" lvl="1" indent="-285750">
              <a:spcBef>
                <a:spcPts val="0"/>
              </a:spcBef>
              <a:buFont typeface="Arial" panose="020B0604020202020204" pitchFamily="34" charset="0"/>
              <a:buChar char="•"/>
            </a:pPr>
            <a:r>
              <a:rPr lang="en-US" sz="1200" dirty="0"/>
              <a:t>Configuration overview</a:t>
            </a:r>
          </a:p>
          <a:p>
            <a:pPr marL="458788" lvl="1" indent="-285750">
              <a:spcBef>
                <a:spcPts val="0"/>
              </a:spcBef>
              <a:buFont typeface="Arial" panose="020B0604020202020204" pitchFamily="34" charset="0"/>
              <a:buChar char="•"/>
            </a:pPr>
            <a:r>
              <a:rPr lang="en-US" sz="1200" dirty="0"/>
              <a:t>Responsive Apply Design Sheet: This document is referenced in the Project Process Overview and Visual Branding Tool Overview webinars. It is recommended to use this document to collect pertinent information from your Marketing or Corporate Communications team.</a:t>
            </a:r>
          </a:p>
          <a:p>
            <a:pPr marL="458788" lvl="1" indent="-285750">
              <a:spcBef>
                <a:spcPts val="0"/>
              </a:spcBef>
              <a:buFont typeface="Arial" panose="020B0604020202020204" pitchFamily="34" charset="0"/>
              <a:buChar char="•"/>
            </a:pPr>
            <a:r>
              <a:rPr lang="en-US" sz="1200" dirty="0"/>
              <a:t>Responsive Upgrade LOE Assessment: This spreadsheet helps you estimate the number of hours that are needed by your Workbench Administrator to make the move to Responsive Apply.</a:t>
            </a:r>
          </a:p>
          <a:p>
            <a:pPr marL="458788" lvl="1" indent="-285750">
              <a:spcBef>
                <a:spcPts val="0"/>
              </a:spcBef>
              <a:buFont typeface="Arial" panose="020B0604020202020204" pitchFamily="34" charset="0"/>
              <a:buChar char="•"/>
            </a:pPr>
            <a:r>
              <a:rPr lang="en-US" sz="1200" dirty="0"/>
              <a:t>Advanced CSS Snippets</a:t>
            </a:r>
          </a:p>
          <a:p>
            <a:pPr marL="458788" lvl="1" indent="-285750">
              <a:spcBef>
                <a:spcPts val="0"/>
              </a:spcBef>
              <a:buFont typeface="Arial" panose="020B0604020202020204" pitchFamily="34" charset="0"/>
              <a:buChar char="•"/>
            </a:pPr>
            <a:r>
              <a:rPr lang="en-US" sz="1200" dirty="0"/>
              <a:t>Responsive Apply Tracking Codes for Apply Process </a:t>
            </a:r>
          </a:p>
          <a:p>
            <a:pPr>
              <a:spcBef>
                <a:spcPts val="0"/>
              </a:spcBef>
            </a:pPr>
            <a:endParaRPr lang="en-US" sz="1400" dirty="0"/>
          </a:p>
          <a:p>
            <a:pPr>
              <a:spcBef>
                <a:spcPts val="0"/>
              </a:spcBef>
            </a:pPr>
            <a:r>
              <a:rPr lang="en-US" sz="1400" dirty="0"/>
              <a:t>Migrating to the Responsive TGs FAQ: </a:t>
            </a:r>
            <a:r>
              <a:rPr lang="en-US" sz="1400" dirty="0">
                <a:hlinkClick r:id="rId3"/>
              </a:rPr>
              <a:t>https://ibm.box.com/s/bjevqdxo952bvdi7kxgdgwr8zh3v8775</a:t>
            </a: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p:txBody>
      </p:sp>
    </p:spTree>
    <p:extLst>
      <p:ext uri="{BB962C8B-B14F-4D97-AF65-F5344CB8AC3E}">
        <p14:creationId xmlns:p14="http://schemas.microsoft.com/office/powerpoint/2010/main" val="71553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sz="6000" dirty="0"/>
              <a:t>Questions?</a:t>
            </a:r>
          </a:p>
        </p:txBody>
      </p:sp>
    </p:spTree>
    <p:extLst>
      <p:ext uri="{BB962C8B-B14F-4D97-AF65-F5344CB8AC3E}">
        <p14:creationId xmlns:p14="http://schemas.microsoft.com/office/powerpoint/2010/main" val="643234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7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IBM Plex Sans" charset="0"/>
                <a:ea typeface="IBM Plex Sans" charset="0"/>
                <a:cs typeface="IBM Plex Sans" charset="0"/>
              </a:rPr>
              <a:t>Agenda</a:t>
            </a:r>
            <a:br>
              <a:rPr lang="en-US" dirty="0">
                <a:solidFill>
                  <a:schemeClr val="accent2"/>
                </a:solidFill>
                <a:latin typeface="IBM Plex Sans" charset="0"/>
                <a:ea typeface="IBM Plex Sans" charset="0"/>
                <a:cs typeface="IBM Plex Sans" charset="0"/>
              </a:rPr>
            </a:br>
            <a:r>
              <a:rPr lang="en-US" dirty="0">
                <a:solidFill>
                  <a:schemeClr val="accent2"/>
                </a:solidFill>
                <a:latin typeface="IBM Plex Sans" charset="0"/>
                <a:ea typeface="IBM Plex Sans" charset="0"/>
                <a:cs typeface="IBM Plex Sans" charset="0"/>
              </a:rPr>
              <a:t>–</a:t>
            </a:r>
          </a:p>
        </p:txBody>
      </p:sp>
      <p:sp>
        <p:nvSpPr>
          <p:cNvPr id="7" name="Text Placeholder 4"/>
          <p:cNvSpPr>
            <a:spLocks noGrp="1"/>
          </p:cNvSpPr>
          <p:nvPr>
            <p:ph type="body" sz="quarter" idx="12"/>
          </p:nvPr>
        </p:nvSpPr>
        <p:spPr>
          <a:xfrm>
            <a:off x="228599" y="1162050"/>
            <a:ext cx="8467659" cy="3328988"/>
          </a:xfrm>
        </p:spPr>
        <p:txBody>
          <a:bodyPr/>
          <a:lstStyle/>
          <a:p>
            <a:pPr marL="285750" indent="-285750">
              <a:buFont typeface="Arial" panose="020B0604020202020204" pitchFamily="34" charset="0"/>
              <a:buChar char="•"/>
            </a:pPr>
            <a:r>
              <a:rPr lang="en-US" dirty="0">
                <a:latin typeface="IBM Plex Sans" charset="0"/>
                <a:ea typeface="IBM Plex Sans" charset="0"/>
                <a:cs typeface="IBM Plex Sans" charset="0"/>
              </a:rPr>
              <a:t>What questions do you have about migrating to the Responsive Talent Gateways?</a:t>
            </a:r>
          </a:p>
          <a:p>
            <a:pPr marL="285750" indent="-285750">
              <a:buFont typeface="Arial" panose="020B0604020202020204" pitchFamily="34" charset="0"/>
              <a:buChar char="•"/>
            </a:pPr>
            <a:r>
              <a:rPr lang="en-US" dirty="0">
                <a:latin typeface="IBM Plex Sans" charset="0"/>
                <a:ea typeface="IBM Plex Sans" charset="0"/>
                <a:cs typeface="IBM Plex Sans" charset="0"/>
              </a:rPr>
              <a:t>Frequently asked questions</a:t>
            </a:r>
          </a:p>
          <a:p>
            <a:endParaRPr lang="en-US" dirty="0">
              <a:latin typeface="IBM Plex Sans" charset="0"/>
              <a:ea typeface="IBM Plex Sans" charset="0"/>
              <a:cs typeface="IBM Plex Sans" charset="0"/>
            </a:endParaRPr>
          </a:p>
          <a:p>
            <a:endParaRPr lang="en-US" dirty="0">
              <a:latin typeface="IBM Plex Sans" charset="0"/>
              <a:ea typeface="IBM Plex Sans" charset="0"/>
              <a:cs typeface="IBM Plex Sans" charset="0"/>
            </a:endParaRPr>
          </a:p>
        </p:txBody>
      </p:sp>
    </p:spTree>
    <p:extLst>
      <p:ext uri="{BB962C8B-B14F-4D97-AF65-F5344CB8AC3E}">
        <p14:creationId xmlns:p14="http://schemas.microsoft.com/office/powerpoint/2010/main" val="121236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201168"/>
            <a:ext cx="8694683" cy="4493752"/>
          </a:xfrm>
        </p:spPr>
        <p:txBody>
          <a:bodyPr/>
          <a:lstStyle/>
          <a:p>
            <a:r>
              <a:rPr lang="en-US" sz="2000" dirty="0"/>
              <a:t>IBM sunset support for Classic Talent Gateways and the classic apply process (“Classic experience”) on </a:t>
            </a:r>
            <a:r>
              <a:rPr lang="en-US" sz="2000" dirty="0">
                <a:solidFill>
                  <a:schemeClr val="bg1">
                    <a:lumMod val="50000"/>
                    <a:lumOff val="50000"/>
                  </a:schemeClr>
                </a:solidFill>
              </a:rPr>
              <a:t>December 31st, 2017</a:t>
            </a:r>
            <a:r>
              <a:rPr lang="en-US" sz="2000" dirty="0"/>
              <a:t>. Although IBM did not shut off Classic Talent Gateways, as of that date, </a:t>
            </a:r>
            <a:r>
              <a:rPr lang="en-US" sz="2000" b="1" dirty="0"/>
              <a:t>IBM no longer works on bug fixes specific to Classic experience</a:t>
            </a:r>
            <a:r>
              <a:rPr lang="en-US" sz="2000" dirty="0"/>
              <a:t>. Also, IBM no longer ensures accessibility standards on anything other than the Responsive Talent Gateways and the Responsive Apply process (“Responsive experience”). All new features and functionality has been and will only be available in the responsive experience.  </a:t>
            </a:r>
            <a:br>
              <a:rPr lang="en-US" sz="2000" dirty="0"/>
            </a:br>
            <a:br>
              <a:rPr lang="en-US" sz="2000" dirty="0"/>
            </a:br>
            <a:r>
              <a:rPr lang="en-US" sz="2000" dirty="0"/>
              <a:t>We want to make you aware that although the Classic experience has remained functional over the last 13 months despite being unsupported, technology has and will continue to advance to the point that they may stop working as our product progresses.   If they stop working, those features may be disabled. Since these are no longer supported, they will not be enhanced or updated to work with new technology.</a:t>
            </a:r>
          </a:p>
        </p:txBody>
      </p:sp>
    </p:spTree>
    <p:extLst>
      <p:ext uri="{BB962C8B-B14F-4D97-AF65-F5344CB8AC3E}">
        <p14:creationId xmlns:p14="http://schemas.microsoft.com/office/powerpoint/2010/main" val="1595107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E953-4A74-4674-89FD-0ABF58A980A4}"/>
              </a:ext>
            </a:extLst>
          </p:cNvPr>
          <p:cNvSpPr>
            <a:spLocks noGrp="1"/>
          </p:cNvSpPr>
          <p:nvPr>
            <p:ph type="title"/>
          </p:nvPr>
        </p:nvSpPr>
        <p:spPr/>
        <p:txBody>
          <a:bodyPr/>
          <a:lstStyle/>
          <a:p>
            <a:r>
              <a:rPr lang="en-US" sz="2000" b="1" dirty="0"/>
              <a:t>Q: </a:t>
            </a:r>
            <a:r>
              <a:rPr lang="en-US" sz="2000" dirty="0"/>
              <a:t>Why do my users have to select a Gateway Questionnaire now when posting a req? Do you have to select a Responsive Gateway Questionnaire when posting to a Responsive Talent Gateway?</a:t>
            </a:r>
          </a:p>
        </p:txBody>
      </p:sp>
      <p:sp>
        <p:nvSpPr>
          <p:cNvPr id="3" name="Text Placeholder 4">
            <a:extLst>
              <a:ext uri="{FF2B5EF4-FFF2-40B4-BE49-F238E27FC236}">
                <a16:creationId xmlns:a16="http://schemas.microsoft.com/office/drawing/2014/main" id="{7F167B95-0DD0-43EC-9709-B4D72008D625}"/>
              </a:ext>
            </a:extLst>
          </p:cNvPr>
          <p:cNvSpPr txBox="1">
            <a:spLocks/>
          </p:cNvSpPr>
          <p:nvPr/>
        </p:nvSpPr>
        <p:spPr>
          <a:xfrm>
            <a:off x="228600" y="1470355"/>
            <a:ext cx="8764051" cy="2870960"/>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A: </a:t>
            </a:r>
            <a:r>
              <a:rPr lang="en-US" dirty="0"/>
              <a:t>With Release 19.02.11 all reqs that a BrassRing user attempts to post (or update a posting) to a Responsive Talent Gateway will require a GQ to be included/selected.</a:t>
            </a:r>
          </a:p>
          <a:p>
            <a:endParaRPr lang="en-US" sz="1050" dirty="0"/>
          </a:p>
          <a:p>
            <a:r>
              <a:rPr lang="en-US" dirty="0"/>
              <a:t>A Responsive GQ is not currently a requirement however selecting a Classic GQ when posting to a Responsive TG will result in a bad candidate experience.</a:t>
            </a:r>
          </a:p>
          <a:p>
            <a:endParaRPr lang="en-US" sz="1050" dirty="0"/>
          </a:p>
        </p:txBody>
      </p:sp>
    </p:spTree>
    <p:extLst>
      <p:ext uri="{BB962C8B-B14F-4D97-AF65-F5344CB8AC3E}">
        <p14:creationId xmlns:p14="http://schemas.microsoft.com/office/powerpoint/2010/main" val="100374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E953-4A74-4674-89FD-0ABF58A980A4}"/>
              </a:ext>
            </a:extLst>
          </p:cNvPr>
          <p:cNvSpPr>
            <a:spLocks noGrp="1"/>
          </p:cNvSpPr>
          <p:nvPr>
            <p:ph type="title"/>
          </p:nvPr>
        </p:nvSpPr>
        <p:spPr/>
        <p:txBody>
          <a:bodyPr/>
          <a:lstStyle/>
          <a:p>
            <a:r>
              <a:rPr lang="en-US" b="1" dirty="0"/>
              <a:t>Q: </a:t>
            </a:r>
            <a:r>
              <a:rPr lang="en-US" dirty="0"/>
              <a:t>How can I tell what reqs do not have a Gateway Questionnaire selected on the posting options page? </a:t>
            </a:r>
          </a:p>
        </p:txBody>
      </p:sp>
      <p:sp>
        <p:nvSpPr>
          <p:cNvPr id="3" name="Text Placeholder 4">
            <a:extLst>
              <a:ext uri="{FF2B5EF4-FFF2-40B4-BE49-F238E27FC236}">
                <a16:creationId xmlns:a16="http://schemas.microsoft.com/office/drawing/2014/main" id="{7F167B95-0DD0-43EC-9709-B4D72008D625}"/>
              </a:ext>
            </a:extLst>
          </p:cNvPr>
          <p:cNvSpPr txBox="1">
            <a:spLocks/>
          </p:cNvSpPr>
          <p:nvPr/>
        </p:nvSpPr>
        <p:spPr>
          <a:xfrm>
            <a:off x="228600" y="1470355"/>
            <a:ext cx="8764051" cy="2870960"/>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A: </a:t>
            </a:r>
            <a:r>
              <a:rPr lang="en-US" sz="1200" dirty="0"/>
              <a:t>We recommend utilizing the BrassRing Metrics Dashboard to build a visualization to pull this information. An example visualization would be:</a:t>
            </a:r>
          </a:p>
          <a:p>
            <a:r>
              <a:rPr lang="en-US" sz="1200" b="1" dirty="0"/>
              <a:t>Table Chart </a:t>
            </a:r>
            <a:r>
              <a:rPr lang="en-US" sz="1200" dirty="0"/>
              <a:t>type </a:t>
            </a:r>
          </a:p>
          <a:p>
            <a:r>
              <a:rPr lang="en-US" sz="1200" b="1" dirty="0"/>
              <a:t>Columns</a:t>
            </a:r>
            <a:r>
              <a:rPr lang="en-US" sz="1200" dirty="0"/>
              <a:t>: Auto Req ID, Gateway Questionnaire, Posting Options </a:t>
            </a:r>
          </a:p>
          <a:p>
            <a:r>
              <a:rPr lang="en-US" sz="1200" b="1" dirty="0"/>
              <a:t>Optional Filter</a:t>
            </a:r>
            <a:r>
              <a:rPr lang="en-US" sz="1200" dirty="0"/>
              <a:t>: Req Status</a:t>
            </a:r>
          </a:p>
          <a:p>
            <a:endParaRPr lang="en-US" sz="1200" dirty="0"/>
          </a:p>
          <a:p>
            <a:endParaRPr lang="en-US" sz="1200" dirty="0"/>
          </a:p>
          <a:p>
            <a:endParaRPr lang="en-US" sz="1200" dirty="0"/>
          </a:p>
          <a:p>
            <a:endParaRPr lang="en-US" sz="1200" dirty="0"/>
          </a:p>
          <a:p>
            <a:r>
              <a:rPr lang="en-US" sz="1200" dirty="0"/>
              <a:t>If you haven’t yet enabled the Metrics Dashboard, we recommend you do! Steps to enable the dashboard can be found also on the </a:t>
            </a:r>
            <a:r>
              <a:rPr lang="en-US" sz="1200" dirty="0">
                <a:hlinkClick r:id="rId2"/>
              </a:rPr>
              <a:t>IBM Knowledge Center</a:t>
            </a:r>
            <a:r>
              <a:rPr lang="en-US" sz="1200" dirty="0"/>
              <a:t>.</a:t>
            </a:r>
          </a:p>
        </p:txBody>
      </p:sp>
      <p:pic>
        <p:nvPicPr>
          <p:cNvPr id="4" name="Picture 3">
            <a:extLst>
              <a:ext uri="{FF2B5EF4-FFF2-40B4-BE49-F238E27FC236}">
                <a16:creationId xmlns:a16="http://schemas.microsoft.com/office/drawing/2014/main" id="{540B46EE-D3EF-4578-8254-B5D9F58EB727}"/>
              </a:ext>
            </a:extLst>
          </p:cNvPr>
          <p:cNvPicPr/>
          <p:nvPr/>
        </p:nvPicPr>
        <p:blipFill>
          <a:blip r:embed="rId3"/>
          <a:stretch>
            <a:fillRect/>
          </a:stretch>
        </p:blipFill>
        <p:spPr>
          <a:xfrm>
            <a:off x="1991563" y="2905835"/>
            <a:ext cx="2759359" cy="1305210"/>
          </a:xfrm>
          <a:prstGeom prst="rect">
            <a:avLst/>
          </a:prstGeom>
        </p:spPr>
      </p:pic>
    </p:spTree>
    <p:extLst>
      <p:ext uri="{BB962C8B-B14F-4D97-AF65-F5344CB8AC3E}">
        <p14:creationId xmlns:p14="http://schemas.microsoft.com/office/powerpoint/2010/main" val="1803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E953-4A74-4674-89FD-0ABF58A980A4}"/>
              </a:ext>
            </a:extLst>
          </p:cNvPr>
          <p:cNvSpPr>
            <a:spLocks noGrp="1"/>
          </p:cNvSpPr>
          <p:nvPr>
            <p:ph type="title"/>
          </p:nvPr>
        </p:nvSpPr>
        <p:spPr/>
        <p:txBody>
          <a:bodyPr/>
          <a:lstStyle/>
          <a:p>
            <a:r>
              <a:rPr lang="en-US" sz="1800" b="1" dirty="0"/>
              <a:t>Q: </a:t>
            </a:r>
            <a:r>
              <a:rPr lang="en-US" sz="1800" dirty="0"/>
              <a:t>Our Social Referral Talent Gateway is used only to refer candidates, it does not collect internal applications. Since the TG is referral only, what kind of GQ is required on the Posting Options page?</a:t>
            </a:r>
          </a:p>
        </p:txBody>
      </p:sp>
      <p:sp>
        <p:nvSpPr>
          <p:cNvPr id="3" name="Text Placeholder 4">
            <a:extLst>
              <a:ext uri="{FF2B5EF4-FFF2-40B4-BE49-F238E27FC236}">
                <a16:creationId xmlns:a16="http://schemas.microsoft.com/office/drawing/2014/main" id="{7F167B95-0DD0-43EC-9709-B4D72008D625}"/>
              </a:ext>
            </a:extLst>
          </p:cNvPr>
          <p:cNvSpPr txBox="1">
            <a:spLocks/>
          </p:cNvSpPr>
          <p:nvPr/>
        </p:nvSpPr>
        <p:spPr>
          <a:xfrm>
            <a:off x="228600" y="1470355"/>
            <a:ext cx="8764051" cy="3245694"/>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b="1" dirty="0"/>
              <a:t>A: </a:t>
            </a:r>
            <a:r>
              <a:rPr lang="en-US" dirty="0"/>
              <a:t>IBM's best practice recommendation is to add the Social Referral functionality to your Internal Talent Gateway and not have a separate 'referral' gateway. Taking this approach provides your internals one place to go to apply to jobs they may be interested in or refer someone for a position. We understand that some clients have chosen to implement separate Talent Gateways for these functions (internal apply and referrals) by using CSS to hide the apply button on a Social Referral TG.  </a:t>
            </a:r>
          </a:p>
          <a:p>
            <a:pPr>
              <a:spcBef>
                <a:spcPts val="0"/>
              </a:spcBef>
            </a:pPr>
            <a:endParaRPr lang="en-US" dirty="0"/>
          </a:p>
          <a:p>
            <a:pPr>
              <a:spcBef>
                <a:spcPts val="0"/>
              </a:spcBef>
            </a:pPr>
            <a:r>
              <a:rPr lang="en-US" dirty="0"/>
              <a:t>If your organization currently chooses to have separate TGs, the Gateway Questionnaire selection will still be a requirement of the Social Referral Talent Gateway on the Posting Options page. The reason it is required is because, based on best practice, the GQ that would be selected would be used in a TG that served the dual-purpose (as the internal apply GQ). The GQ selected on the Posting Options for a single-purpose Social Referral TG (referral process only) will not be used for any purpose, there simply needs to be a GQ selected to fulfill the posting requirement.</a:t>
            </a:r>
          </a:p>
        </p:txBody>
      </p:sp>
    </p:spTree>
    <p:extLst>
      <p:ext uri="{BB962C8B-B14F-4D97-AF65-F5344CB8AC3E}">
        <p14:creationId xmlns:p14="http://schemas.microsoft.com/office/powerpoint/2010/main" val="397686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E953-4A74-4674-89FD-0ABF58A980A4}"/>
              </a:ext>
            </a:extLst>
          </p:cNvPr>
          <p:cNvSpPr>
            <a:spLocks noGrp="1"/>
          </p:cNvSpPr>
          <p:nvPr>
            <p:ph type="title"/>
          </p:nvPr>
        </p:nvSpPr>
        <p:spPr/>
        <p:txBody>
          <a:bodyPr/>
          <a:lstStyle/>
          <a:p>
            <a:r>
              <a:rPr lang="en-US" sz="1800" b="1" dirty="0"/>
              <a:t>Q: </a:t>
            </a:r>
            <a:r>
              <a:rPr lang="en-US" sz="1800" dirty="0"/>
              <a:t>Our organization uses Classic Talent Gateways for our Referral program. How do we migrate the classic referral functionality to Responsive?</a:t>
            </a:r>
          </a:p>
        </p:txBody>
      </p:sp>
      <p:sp>
        <p:nvSpPr>
          <p:cNvPr id="3" name="Text Placeholder 4">
            <a:extLst>
              <a:ext uri="{FF2B5EF4-FFF2-40B4-BE49-F238E27FC236}">
                <a16:creationId xmlns:a16="http://schemas.microsoft.com/office/drawing/2014/main" id="{7F167B95-0DD0-43EC-9709-B4D72008D625}"/>
              </a:ext>
            </a:extLst>
          </p:cNvPr>
          <p:cNvSpPr txBox="1">
            <a:spLocks/>
          </p:cNvSpPr>
          <p:nvPr/>
        </p:nvSpPr>
        <p:spPr>
          <a:xfrm>
            <a:off x="228600" y="1470355"/>
            <a:ext cx="8764051" cy="3245694"/>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b="1" dirty="0"/>
              <a:t>A: </a:t>
            </a:r>
            <a:r>
              <a:rPr lang="en-US" dirty="0"/>
              <a:t>The classic referral functionality available on the Classic TGs is not supported on the Responsive Talent Gateways. In order to have a responsive referral program you will need to implement the Social Referral functionality. </a:t>
            </a:r>
          </a:p>
          <a:p>
            <a:pPr>
              <a:spcBef>
                <a:spcPts val="0"/>
              </a:spcBef>
            </a:pPr>
            <a:endParaRPr lang="en-US" dirty="0"/>
          </a:p>
          <a:p>
            <a:pPr>
              <a:spcBef>
                <a:spcPts val="0"/>
              </a:spcBef>
            </a:pPr>
            <a:r>
              <a:rPr lang="en-US" dirty="0"/>
              <a:t>For the latest configuration information about Social Referral, visit the </a:t>
            </a:r>
            <a:r>
              <a:rPr lang="en-US" dirty="0">
                <a:hlinkClick r:id="rId2"/>
              </a:rPr>
              <a:t>IBM Knowledge Center</a:t>
            </a:r>
            <a:r>
              <a:rPr lang="en-US" dirty="0"/>
              <a:t>.</a:t>
            </a:r>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sz="1200" dirty="0"/>
              <a:t>Please note:</a:t>
            </a:r>
          </a:p>
          <a:p>
            <a:pPr marL="285750" indent="-285750">
              <a:spcBef>
                <a:spcPts val="0"/>
              </a:spcBef>
              <a:buFont typeface="Arial" panose="020B0604020202020204" pitchFamily="34" charset="0"/>
              <a:buChar char="•"/>
            </a:pPr>
            <a:r>
              <a:rPr lang="en-US" sz="1200" dirty="0"/>
              <a:t>IBM recommends that you review all documentation and watch the relevant videos on the Knowledge Center before implementing Social Referral. There are decisions in which your organization will have to make before rolling this out. </a:t>
            </a:r>
          </a:p>
          <a:p>
            <a:pPr marL="285750" indent="-285750">
              <a:spcBef>
                <a:spcPts val="0"/>
              </a:spcBef>
              <a:buFont typeface="Arial" panose="020B0604020202020204" pitchFamily="34" charset="0"/>
              <a:buChar char="•"/>
            </a:pPr>
            <a:r>
              <a:rPr lang="en-US" sz="1200" dirty="0"/>
              <a:t>We advise against implementing Social Referral directly in Production without configuring and testing in Staging first.</a:t>
            </a:r>
          </a:p>
        </p:txBody>
      </p:sp>
    </p:spTree>
    <p:extLst>
      <p:ext uri="{BB962C8B-B14F-4D97-AF65-F5344CB8AC3E}">
        <p14:creationId xmlns:p14="http://schemas.microsoft.com/office/powerpoint/2010/main" val="382935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E953-4A74-4674-89FD-0ABF58A980A4}"/>
              </a:ext>
            </a:extLst>
          </p:cNvPr>
          <p:cNvSpPr>
            <a:spLocks noGrp="1"/>
          </p:cNvSpPr>
          <p:nvPr>
            <p:ph type="title"/>
          </p:nvPr>
        </p:nvSpPr>
        <p:spPr/>
        <p:txBody>
          <a:bodyPr/>
          <a:lstStyle/>
          <a:p>
            <a:r>
              <a:rPr lang="en-US" sz="1800" b="1" dirty="0"/>
              <a:t>Q: </a:t>
            </a:r>
            <a:r>
              <a:rPr lang="en-US" sz="1800" dirty="0"/>
              <a:t>Our organization has a WOTC (Work Opportunity Tax Credit) TG – we need to post reqs to this ‘hidden’ TG in order to collect WOTC information after the initial apply process. What should we do once the requirement is put in place that a GQ is required (we do not currently select a GQ for this TG)?</a:t>
            </a:r>
          </a:p>
        </p:txBody>
      </p:sp>
      <p:sp>
        <p:nvSpPr>
          <p:cNvPr id="3" name="Text Placeholder 4">
            <a:extLst>
              <a:ext uri="{FF2B5EF4-FFF2-40B4-BE49-F238E27FC236}">
                <a16:creationId xmlns:a16="http://schemas.microsoft.com/office/drawing/2014/main" id="{7F167B95-0DD0-43EC-9709-B4D72008D625}"/>
              </a:ext>
            </a:extLst>
          </p:cNvPr>
          <p:cNvSpPr txBox="1">
            <a:spLocks/>
          </p:cNvSpPr>
          <p:nvPr/>
        </p:nvSpPr>
        <p:spPr>
          <a:xfrm>
            <a:off x="228600" y="1470355"/>
            <a:ext cx="8764051" cy="2870960"/>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A: </a:t>
            </a:r>
            <a:r>
              <a:rPr lang="en-US" dirty="0"/>
              <a:t>You are able to create a GQ with a WOTC widget included. When BrassRing requires a GQ at posting, you will want to have a GQ (that has a WOTC widget) created for your users to select.</a:t>
            </a:r>
          </a:p>
        </p:txBody>
      </p:sp>
    </p:spTree>
    <p:extLst>
      <p:ext uri="{BB962C8B-B14F-4D97-AF65-F5344CB8AC3E}">
        <p14:creationId xmlns:p14="http://schemas.microsoft.com/office/powerpoint/2010/main" val="307528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E953-4A74-4674-89FD-0ABF58A980A4}"/>
              </a:ext>
            </a:extLst>
          </p:cNvPr>
          <p:cNvSpPr>
            <a:spLocks noGrp="1"/>
          </p:cNvSpPr>
          <p:nvPr>
            <p:ph type="title"/>
          </p:nvPr>
        </p:nvSpPr>
        <p:spPr/>
        <p:txBody>
          <a:bodyPr/>
          <a:lstStyle/>
          <a:p>
            <a:r>
              <a:rPr lang="en-US" b="1" dirty="0"/>
              <a:t>Q: </a:t>
            </a:r>
            <a:r>
              <a:rPr lang="en-US" dirty="0"/>
              <a:t>Do Add Candidate/Contact (basic) Gateways need to be migrated to responsive? </a:t>
            </a:r>
          </a:p>
        </p:txBody>
      </p:sp>
      <p:sp>
        <p:nvSpPr>
          <p:cNvPr id="3" name="Text Placeholder 4">
            <a:extLst>
              <a:ext uri="{FF2B5EF4-FFF2-40B4-BE49-F238E27FC236}">
                <a16:creationId xmlns:a16="http://schemas.microsoft.com/office/drawing/2014/main" id="{7F167B95-0DD0-43EC-9709-B4D72008D625}"/>
              </a:ext>
            </a:extLst>
          </p:cNvPr>
          <p:cNvSpPr txBox="1">
            <a:spLocks/>
          </p:cNvSpPr>
          <p:nvPr/>
        </p:nvSpPr>
        <p:spPr>
          <a:xfrm>
            <a:off x="228600" y="1470355"/>
            <a:ext cx="8764051" cy="2870960"/>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b="1" dirty="0"/>
              <a:t>A: </a:t>
            </a:r>
            <a:r>
              <a:rPr lang="en-US" dirty="0"/>
              <a:t>Not currently. This exercise is only for FULL TGs. IBM is currently working on an option that will replace Basic Talent Gateways. For the time being, if clients share a basic TG URL with their candidates to fill complete, they can create a Responsive Standalone Gateway Questionnaire instead and provide that link to the candidates. Please check out the information found on the </a:t>
            </a:r>
            <a:r>
              <a:rPr lang="en-US" dirty="0">
                <a:hlinkClick r:id="rId2"/>
              </a:rPr>
              <a:t>IBM Knowledge Center </a:t>
            </a:r>
            <a:r>
              <a:rPr lang="en-US" dirty="0"/>
              <a:t>to accomplish this.</a:t>
            </a:r>
          </a:p>
        </p:txBody>
      </p:sp>
    </p:spTree>
    <p:extLst>
      <p:ext uri="{BB962C8B-B14F-4D97-AF65-F5344CB8AC3E}">
        <p14:creationId xmlns:p14="http://schemas.microsoft.com/office/powerpoint/2010/main" val="14826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blk_background_2017">
  <a:themeElements>
    <a:clrScheme name="Custom 2">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CB59F96B-D893-E545-AC82-604AA9AE6CB9}"/>
    </a:ext>
  </a:extLst>
</a:theme>
</file>

<file path=ppt/theme/theme2.xml><?xml version="1.0" encoding="utf-8"?>
<a:theme xmlns:a="http://schemas.openxmlformats.org/drawingml/2006/main" name="gry_background_2017">
  <a:themeElements>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6953F3BD-CE26-1C45-A1F7-4E573E5A752B}"/>
    </a:ext>
  </a:extLst>
</a:theme>
</file>

<file path=ppt/theme/theme3.xml><?xml version="1.0" encoding="utf-8"?>
<a:theme xmlns:a="http://schemas.openxmlformats.org/drawingml/2006/main" name="wht_background_2017">
  <a:themeElements>
    <a:clrScheme name="Custom 5">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679B1078-1045-354B-9F07-06E0784FD1C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Watson_presentation_template</Template>
  <TotalTime>2318</TotalTime>
  <Words>1918</Words>
  <Application>Microsoft Office PowerPoint</Application>
  <PresentationFormat>On-screen Show (16:9)</PresentationFormat>
  <Paragraphs>82</Paragraphs>
  <Slides>16</Slides>
  <Notes>0</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IBM Plex Sans</vt:lpstr>
      <vt:lpstr>IBM Plex Sans SemiBold</vt:lpstr>
      <vt:lpstr>Wingdings</vt:lpstr>
      <vt:lpstr>blk_background_2017</vt:lpstr>
      <vt:lpstr>gry_background_2017</vt:lpstr>
      <vt:lpstr>wht_background_2017</vt:lpstr>
      <vt:lpstr>IBM Kenexa BrassRing on Cloud Migrating to the Responsive Talent Gateways — IBM Watson Talent Client Training and Enablement February 26th, 2019</vt:lpstr>
      <vt:lpstr>Agenda –</vt:lpstr>
      <vt:lpstr>IBM sunset support for Classic Talent Gateways and the classic apply process (“Classic experience”) on December 31st, 2017. Although IBM did not shut off Classic Talent Gateways, as of that date, IBM no longer works on bug fixes specific to Classic experience. Also, IBM no longer ensures accessibility standards on anything other than the Responsive Talent Gateways and the Responsive Apply process (“Responsive experience”). All new features and functionality has been and will only be available in the responsive experience.    We want to make you aware that although the Classic experience has remained functional over the last 13 months despite being unsupported, technology has and will continue to advance to the point that they may stop working as our product progresses.   If they stop working, those features may be disabled. Since these are no longer supported, they will not be enhanced or updated to work with new technology.</vt:lpstr>
      <vt:lpstr>Q: Why do my users have to select a Gateway Questionnaire now when posting a req? Do you have to select a Responsive Gateway Questionnaire when posting to a Responsive Talent Gateway?</vt:lpstr>
      <vt:lpstr>Q: How can I tell what reqs do not have a Gateway Questionnaire selected on the posting options page? </vt:lpstr>
      <vt:lpstr>Q: Our Social Referral Talent Gateway is used only to refer candidates, it does not collect internal applications. Since the TG is referral only, what kind of GQ is required on the Posting Options page?</vt:lpstr>
      <vt:lpstr>Q: Our organization uses Classic Talent Gateways for our Referral program. How do we migrate the classic referral functionality to Responsive?</vt:lpstr>
      <vt:lpstr>Q: Our organization has a WOTC (Work Opportunity Tax Credit) TG – we need to post reqs to this ‘hidden’ TG in order to collect WOTC information after the initial apply process. What should we do once the requirement is put in place that a GQ is required (we do not currently select a GQ for this TG)?</vt:lpstr>
      <vt:lpstr>Q: Do Add Candidate/Contact (basic) Gateways need to be migrated to responsive? </vt:lpstr>
      <vt:lpstr>Q: On the TG's there is a section to select default questions. What is best practice to for these questions? Move them to a GQ and deselect on the TG, or leave them off the GQ and only selected  on the TG?​</vt:lpstr>
      <vt:lpstr>Q: Is it possible to update the question source Library after the Gateway Questionnaire is active and Talent Gateway is synched? How do I update the Library? I need to make some changes to the text but can't seem to find where.</vt:lpstr>
      <vt:lpstr>PowerPoint Presentation</vt:lpstr>
      <vt:lpstr>PowerPoint Presentation</vt:lpstr>
      <vt:lpstr>Resources</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this template</dc:title>
  <dc:creator>Becky Hui Chan</dc:creator>
  <cp:lastModifiedBy>Niki Trumble</cp:lastModifiedBy>
  <cp:revision>85</cp:revision>
  <dcterms:created xsi:type="dcterms:W3CDTF">2018-03-01T22:47:15Z</dcterms:created>
  <dcterms:modified xsi:type="dcterms:W3CDTF">2019-02-25T22:32:42Z</dcterms:modified>
</cp:coreProperties>
</file>