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1" r:id="rId5"/>
    <p:sldMasterId id="2147483661" r:id="rId6"/>
    <p:sldMasterId id="2147483741" r:id="rId7"/>
    <p:sldMasterId id="2147483733" r:id="rId8"/>
    <p:sldMasterId id="2147483763" r:id="rId9"/>
    <p:sldMasterId id="2147483682" r:id="rId10"/>
  </p:sldMasterIdLst>
  <p:notesMasterIdLst>
    <p:notesMasterId r:id="rId28"/>
  </p:notesMasterIdLst>
  <p:handoutMasterIdLst>
    <p:handoutMasterId r:id="rId29"/>
  </p:handoutMasterIdLst>
  <p:sldIdLst>
    <p:sldId id="6180" r:id="rId11"/>
    <p:sldId id="6189" r:id="rId12"/>
    <p:sldId id="6186" r:id="rId13"/>
    <p:sldId id="289" r:id="rId14"/>
    <p:sldId id="284" r:id="rId15"/>
    <p:sldId id="310" r:id="rId16"/>
    <p:sldId id="481" r:id="rId17"/>
    <p:sldId id="259" r:id="rId18"/>
    <p:sldId id="6191" r:id="rId19"/>
    <p:sldId id="6192" r:id="rId20"/>
    <p:sldId id="6193" r:id="rId21"/>
    <p:sldId id="6194" r:id="rId22"/>
    <p:sldId id="6195" r:id="rId23"/>
    <p:sldId id="6197" r:id="rId24"/>
    <p:sldId id="6196" r:id="rId25"/>
    <p:sldId id="6198" r:id="rId26"/>
    <p:sldId id="6199" r:id="rId27"/>
  </p:sldIdLst>
  <p:sldSz cx="9144000" cy="5143500" type="screen16x9"/>
  <p:notesSz cx="6934200" cy="9220200"/>
  <p:defaultTextStyle>
    <a:defPPr>
      <a:defRPr lang="en-US"/>
    </a:defPPr>
    <a:lvl1pPr marL="0" algn="l" defTabSz="34287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71" algn="l" defTabSz="34287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41" algn="l" defTabSz="34287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11" algn="l" defTabSz="34287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482" algn="l" defTabSz="34287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352" algn="l" defTabSz="34287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23" algn="l" defTabSz="34287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094" algn="l" defTabSz="34287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963" algn="l" defTabSz="34287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AABD1A7-A78B-4ABC-BE42-56DF1D860D14}">
          <p14:sldIdLst>
            <p14:sldId id="6180"/>
            <p14:sldId id="6189"/>
            <p14:sldId id="6186"/>
            <p14:sldId id="289"/>
            <p14:sldId id="284"/>
            <p14:sldId id="310"/>
            <p14:sldId id="481"/>
            <p14:sldId id="259"/>
            <p14:sldId id="6191"/>
            <p14:sldId id="6192"/>
            <p14:sldId id="6193"/>
            <p14:sldId id="6194"/>
            <p14:sldId id="6195"/>
            <p14:sldId id="6197"/>
            <p14:sldId id="6196"/>
            <p14:sldId id="6198"/>
            <p14:sldId id="61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5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 userDrawn="1">
          <p15:clr>
            <a:srgbClr val="A4A3A4"/>
          </p15:clr>
        </p15:guide>
        <p15:guide id="2" pos="218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i Trumble" initials="NT" lastIdx="17" clrIdx="0">
    <p:extLst>
      <p:ext uri="{19B8F6BF-5375-455C-9EA6-DF929625EA0E}">
        <p15:presenceInfo xmlns:p15="http://schemas.microsoft.com/office/powerpoint/2012/main" userId="S::niki.trumble@us.ibm.com::5e27c7a8-3ca2-47d7-9413-988a3bbc91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74"/>
    <a:srgbClr val="F4CBD6"/>
    <a:srgbClr val="C8C8C8"/>
    <a:srgbClr val="861B54"/>
    <a:srgbClr val="CC0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84972" autoAdjust="0"/>
  </p:normalViewPr>
  <p:slideViewPr>
    <p:cSldViewPr snapToGrid="0" snapToObjects="1">
      <p:cViewPr varScale="1">
        <p:scale>
          <a:sx n="89" d="100"/>
          <a:sy n="89" d="100"/>
        </p:scale>
        <p:origin x="692" y="48"/>
      </p:cViewPr>
      <p:guideLst>
        <p:guide orient="horz" pos="105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712" y="9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commentAuthors" Target="commentAuthors.xml"/><Relationship Id="rId8" Type="http://schemas.openxmlformats.org/officeDocument/2006/relationships/slideMaster" Target="slideMasters/slideMaster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24T12:21:11.140" idx="12">
    <p:pos x="4856" y="671"/>
    <p:text>Clients may ask why you use a req sub form instead of using the req field of positions remaining. You may want to plan on talking to that point.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05448" cy="461325"/>
          </a:xfrm>
          <a:prstGeom prst="rect">
            <a:avLst/>
          </a:prstGeom>
        </p:spPr>
        <p:txBody>
          <a:bodyPr vert="horz" lIns="90572" tIns="45286" rIns="90572" bIns="45286" rtlCol="0"/>
          <a:lstStyle>
            <a:lvl1pPr algn="l">
              <a:defRPr sz="1200"/>
            </a:lvl1pPr>
          </a:lstStyle>
          <a:p>
            <a:endParaRPr lang="en-US" dirty="0">
              <a:latin typeface="Tele-GroteskFet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184" y="0"/>
            <a:ext cx="3005448" cy="461325"/>
          </a:xfrm>
          <a:prstGeom prst="rect">
            <a:avLst/>
          </a:prstGeom>
        </p:spPr>
        <p:txBody>
          <a:bodyPr vert="horz" lIns="90572" tIns="45286" rIns="90572" bIns="45286" rtlCol="0"/>
          <a:lstStyle>
            <a:lvl1pPr algn="r">
              <a:defRPr sz="1200"/>
            </a:lvl1pPr>
          </a:lstStyle>
          <a:p>
            <a:fld id="{BD364A1E-6E60-4CD6-B2F0-4356C26C9977}" type="datetimeFigureOut">
              <a:rPr lang="en-US" smtClean="0">
                <a:latin typeface="Tele-GroteskFet" pitchFamily="2" charset="0"/>
              </a:rPr>
              <a:pPr/>
              <a:t>6/25/2020</a:t>
            </a:fld>
            <a:endParaRPr lang="en-US" dirty="0">
              <a:latin typeface="Tele-GroteskFet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757302"/>
            <a:ext cx="3005448" cy="461325"/>
          </a:xfrm>
          <a:prstGeom prst="rect">
            <a:avLst/>
          </a:prstGeom>
        </p:spPr>
        <p:txBody>
          <a:bodyPr vert="horz" lIns="90572" tIns="45286" rIns="90572" bIns="45286" rtlCol="0" anchor="b"/>
          <a:lstStyle>
            <a:lvl1pPr algn="l">
              <a:defRPr sz="1200"/>
            </a:lvl1pPr>
          </a:lstStyle>
          <a:p>
            <a:endParaRPr lang="en-US" dirty="0">
              <a:latin typeface="Tele-GroteskFet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183" y="8757301"/>
            <a:ext cx="3005448" cy="462899"/>
          </a:xfrm>
          <a:prstGeom prst="rect">
            <a:avLst/>
          </a:prstGeom>
        </p:spPr>
        <p:txBody>
          <a:bodyPr vert="horz" lIns="90580" tIns="45290" rIns="90580" bIns="45290" rtlCol="0" anchor="b"/>
          <a:lstStyle>
            <a:lvl1pPr algn="r">
              <a:defRPr sz="1200"/>
            </a:lvl1pPr>
          </a:lstStyle>
          <a:p>
            <a:fld id="{AFF7B38F-DBD3-46D3-B639-1C4522B4B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95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05448" cy="461325"/>
          </a:xfrm>
          <a:prstGeom prst="rect">
            <a:avLst/>
          </a:prstGeom>
        </p:spPr>
        <p:txBody>
          <a:bodyPr vert="horz" lIns="90572" tIns="45286" rIns="90572" bIns="45286" rtlCol="0"/>
          <a:lstStyle>
            <a:lvl1pPr algn="l">
              <a:defRPr sz="1200">
                <a:latin typeface="Tele-GroteskFet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184" y="0"/>
            <a:ext cx="3005448" cy="461325"/>
          </a:xfrm>
          <a:prstGeom prst="rect">
            <a:avLst/>
          </a:prstGeom>
        </p:spPr>
        <p:txBody>
          <a:bodyPr vert="horz" lIns="90572" tIns="45286" rIns="90572" bIns="45286" rtlCol="0"/>
          <a:lstStyle>
            <a:lvl1pPr algn="r">
              <a:defRPr sz="1200">
                <a:latin typeface="Tele-GroteskFet" pitchFamily="2" charset="0"/>
              </a:defRPr>
            </a:lvl1pPr>
          </a:lstStyle>
          <a:p>
            <a:fld id="{B6B915B9-B80B-41A1-AD12-80536BCB267C}" type="datetimeFigureOut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0563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72" tIns="45286" rIns="90572" bIns="452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048" y="4380225"/>
            <a:ext cx="5546104" cy="4148776"/>
          </a:xfrm>
          <a:prstGeom prst="rect">
            <a:avLst/>
          </a:prstGeom>
        </p:spPr>
        <p:txBody>
          <a:bodyPr vert="horz" lIns="90572" tIns="45286" rIns="90572" bIns="4528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57302"/>
            <a:ext cx="3005448" cy="461325"/>
          </a:xfrm>
          <a:prstGeom prst="rect">
            <a:avLst/>
          </a:prstGeom>
        </p:spPr>
        <p:txBody>
          <a:bodyPr vert="horz" lIns="90572" tIns="45286" rIns="90572" bIns="45286" rtlCol="0" anchor="b"/>
          <a:lstStyle>
            <a:lvl1pPr algn="l">
              <a:defRPr sz="1200">
                <a:latin typeface="Tele-GroteskFet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184" y="8757302"/>
            <a:ext cx="3005448" cy="461325"/>
          </a:xfrm>
          <a:prstGeom prst="rect">
            <a:avLst/>
          </a:prstGeom>
        </p:spPr>
        <p:txBody>
          <a:bodyPr vert="horz" lIns="90572" tIns="45286" rIns="90572" bIns="45286" rtlCol="0" anchor="b"/>
          <a:lstStyle>
            <a:lvl1pPr algn="r">
              <a:defRPr sz="1200">
                <a:latin typeface="Tele-GroteskFet" pitchFamily="2" charset="0"/>
              </a:defRPr>
            </a:lvl1pPr>
          </a:lstStyle>
          <a:p>
            <a:fld id="{828D7002-10C4-4E85-AF1E-2279343860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95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41" rtl="0" eaLnBrk="1" latinLnBrk="0" hangingPunct="1"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342871" algn="l" defTabSz="685741" rtl="0" eaLnBrk="1" latinLnBrk="0" hangingPunct="1"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685741" algn="l" defTabSz="685741" rtl="0" eaLnBrk="1" latinLnBrk="0" hangingPunct="1"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028611" algn="l" defTabSz="685741" rtl="0" eaLnBrk="1" latinLnBrk="0" hangingPunct="1"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371482" algn="l" defTabSz="685741" rtl="0" eaLnBrk="1" latinLnBrk="0" hangingPunct="1">
      <a:defRPr sz="9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1714352" algn="l" defTabSz="68574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2057223" algn="l" defTabSz="68574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400094" algn="l" defTabSz="68574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742963" algn="l" defTabSz="68574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D7002-10C4-4E85-AF1E-2279343860D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186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D7002-10C4-4E85-AF1E-2279343860D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675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Starbucks Brand PPT 2014 template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48C0-A471-4788-8660-B2350A2765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Slide Image Placeholder 10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179652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Starbucks Brand PPT 2014 template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48C0-A471-4788-8660-B2350A27654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Slide Image Placeholder 10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838263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Starbucks Brand PPT 2014 template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48C0-A471-4788-8660-B2350A27654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Slide Image Placeholder 10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0119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-5 - Cover - Full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E95CC-AA5A-4CF3-8161-310182C9F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2"/>
            <a:ext cx="9144004" cy="375592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D9318C-CFDA-2F40-AD55-C717B445D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3217539"/>
            <a:ext cx="9143999" cy="1066547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normAutofit/>
          </a:bodyPr>
          <a:lstStyle>
            <a:lvl1pPr algn="ctr">
              <a:lnSpc>
                <a:spcPct val="9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Cover slide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A73BCD5-0392-3040-B519-B14C9FF37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54030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 dirty="0"/>
              <a:t>T-Mobile Confidential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B0D7B06-5C62-4D4B-A2AA-D98EDAFA30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1227" y="4245943"/>
            <a:ext cx="5381539" cy="36084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343403" rtl="0" eaLnBrk="1" latinLnBrk="0" hangingPunct="1">
              <a:spcBef>
                <a:spcPct val="0"/>
              </a:spcBef>
              <a:buNone/>
              <a:defRPr lang="en-US" sz="3200" b="0" i="0" kern="1200" dirty="0">
                <a:solidFill>
                  <a:schemeClr val="bg1"/>
                </a:solidFill>
                <a:latin typeface="+mj-lt"/>
                <a:ea typeface="+mj-ea"/>
                <a:cs typeface="Tele-GroteskUlt" pitchFamily="2" charset="0"/>
              </a:defRPr>
            </a:lvl1pPr>
            <a:lvl2pPr marL="34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0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&amp; 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1D106-AF59-E54A-A979-099F82B7154A}"/>
              </a:ext>
            </a:extLst>
          </p:cNvPr>
          <p:cNvSpPr txBox="1"/>
          <p:nvPr userDrawn="1"/>
        </p:nvSpPr>
        <p:spPr>
          <a:xfrm>
            <a:off x="11554691" y="-571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l"/>
            <a:endParaRPr lang="en-US" dirty="0" err="1">
              <a:latin typeface="+mn-lt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090280-E294-D740-96F0-D161C71FB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219" y="4755528"/>
            <a:ext cx="1233561" cy="3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8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-5 - Section - Image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laying, woman, holding&#10;&#10;Description automatically generated">
            <a:extLst>
              <a:ext uri="{FF2B5EF4-FFF2-40B4-BE49-F238E27FC236}">
                <a16:creationId xmlns:a16="http://schemas.microsoft.com/office/drawing/2014/main" id="{58864A55-178C-4ECA-AA06-844304618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210" y="1"/>
            <a:ext cx="3359790" cy="514350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4062" y="1467548"/>
            <a:ext cx="5687696" cy="1573417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normAutofit/>
          </a:bodyPr>
          <a:lstStyle>
            <a:lvl1pPr algn="ctr">
              <a:lnSpc>
                <a:spcPct val="65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141" y="3090422"/>
            <a:ext cx="5381539" cy="36084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343403" rtl="0" eaLnBrk="1" latinLnBrk="0" hangingPunct="1">
              <a:spcBef>
                <a:spcPct val="0"/>
              </a:spcBef>
              <a:buNone/>
              <a:defRPr lang="en-US" sz="3200" b="0" i="0" kern="1200" dirty="0">
                <a:solidFill>
                  <a:schemeClr val="tx1"/>
                </a:solidFill>
                <a:latin typeface="+mj-lt"/>
                <a:ea typeface="+mj-ea"/>
                <a:cs typeface="Tele-GroteskUlt" pitchFamily="2" charset="0"/>
              </a:defRPr>
            </a:lvl1pPr>
            <a:lvl2pPr marL="34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0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Single support line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05A86BD-C90E-0949-AEC0-378B75E9C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37AD735-A862-F34B-B2CE-2630FDF91CB5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33D6FBE2-7319-3A4E-B9F0-F8A02B2A6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8" y="4712481"/>
            <a:ext cx="323846" cy="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3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-8 - Section -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sidewalk&#10;&#10;Description automatically generated">
            <a:extLst>
              <a:ext uri="{FF2B5EF4-FFF2-40B4-BE49-F238E27FC236}">
                <a16:creationId xmlns:a16="http://schemas.microsoft.com/office/drawing/2014/main" id="{C6444A4E-EE39-4D7B-9378-897FD1629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321367" cy="514350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354269" y="1467548"/>
            <a:ext cx="5765812" cy="1573417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normAutofit/>
          </a:bodyPr>
          <a:lstStyle>
            <a:lvl1pPr algn="ctr">
              <a:lnSpc>
                <a:spcPct val="65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33012" y="3090422"/>
            <a:ext cx="5381539" cy="36084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343403" rtl="0" eaLnBrk="1" latinLnBrk="0" hangingPunct="1">
              <a:spcBef>
                <a:spcPct val="0"/>
              </a:spcBef>
              <a:buNone/>
              <a:defRPr lang="en-US" sz="3200" b="0" i="0" kern="1200" dirty="0">
                <a:solidFill>
                  <a:schemeClr val="tx1"/>
                </a:solidFill>
                <a:latin typeface="+mj-lt"/>
                <a:ea typeface="+mj-ea"/>
                <a:cs typeface="Tele-GroteskUlt" pitchFamily="2" charset="0"/>
              </a:defRPr>
            </a:lvl1pPr>
            <a:lvl2pPr marL="34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0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Single support line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38E9640-B6AA-834C-B084-45CB0ADB7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FC78D90-8732-204D-8A2A-D6F87C401BED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BCC22BC-0C2C-DD4C-82FC-C71028D65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8" y="4712481"/>
            <a:ext cx="323846" cy="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9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-11 - Section - Full Wid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lothing, holding, cellphone&#10;&#10;Description automatically generated">
            <a:extLst>
              <a:ext uri="{FF2B5EF4-FFF2-40B4-BE49-F238E27FC236}">
                <a16:creationId xmlns:a16="http://schemas.microsoft.com/office/drawing/2014/main" id="{D8010CDC-3978-4FF3-9B8E-E44C295117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0" y="1849740"/>
            <a:ext cx="9167920" cy="329376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154249-0223-B542-8D18-B7A264C52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D75F9AA-9032-384C-9957-9149610313B8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12A7CA12-AF53-4B4A-A541-D7051F23F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8" y="4712481"/>
            <a:ext cx="323846" cy="384820"/>
          </a:xfrm>
          <a:prstGeom prst="rect">
            <a:avLst/>
          </a:prstGeom>
        </p:spPr>
      </p:pic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B705FBA4-199B-B04C-9F9C-6731A4AAA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7880" y="1185635"/>
            <a:ext cx="988240" cy="1174306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99606E09-C297-7240-9006-5572148123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1188720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normAutofit/>
          </a:bodyPr>
          <a:lstStyle>
            <a:lvl1pPr algn="ctr">
              <a:lnSpc>
                <a:spcPct val="10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416911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-12 - Section - Full Wid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A02C7A1-4390-475D-B6ED-B614E875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0" y="1849740"/>
            <a:ext cx="9145089" cy="329376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154249-0223-B542-8D18-B7A264C52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D75F9AA-9032-384C-9957-9149610313B8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25404EF1-9F59-5941-A3E4-3572FD147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7880" y="1185635"/>
            <a:ext cx="988240" cy="1174306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D2EA27C-ABD0-41C2-9756-DD3C4E398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1188720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normAutofit/>
          </a:bodyPr>
          <a:lstStyle>
            <a:lvl1pPr algn="ctr">
              <a:lnSpc>
                <a:spcPct val="10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2877465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-14 - Section - Full Wid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grass field posing for the camera&#10;&#10;Description automatically generated">
            <a:extLst>
              <a:ext uri="{FF2B5EF4-FFF2-40B4-BE49-F238E27FC236}">
                <a16:creationId xmlns:a16="http://schemas.microsoft.com/office/drawing/2014/main" id="{46FBE217-7C3C-487C-973A-8D2E87CCF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9739"/>
            <a:ext cx="9144000" cy="3427111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154249-0223-B542-8D18-B7A264C52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D75F9AA-9032-384C-9957-9149610313B8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F4DD645-B8B9-4E17-86FB-B2F6092BE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7880" y="1185979"/>
            <a:ext cx="988240" cy="1174306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EAA193-A377-46FC-9063-B6CEB93AF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1188720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normAutofit/>
          </a:bodyPr>
          <a:lstStyle>
            <a:lvl1pPr algn="ctr">
              <a:lnSpc>
                <a:spcPct val="10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3664508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03-16 - Section - T-Connec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42EFA098-6AFF-4C18-A837-2ABE51B3E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7725"/>
            <a:ext cx="9144000" cy="346577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F7821A6-1391-3940-97F8-ABCBBCBFC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D438AD9-0F79-AE45-89DA-B4186F737E6D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54D8909E-45D3-4DD6-8649-A53CE510B6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7880" y="1004881"/>
            <a:ext cx="988240" cy="117430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5227EF6-30E4-C845-9509-4224536A7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402" y="0"/>
            <a:ext cx="8229600" cy="1188720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normAutofit/>
          </a:bodyPr>
          <a:lstStyle>
            <a:lvl1pPr algn="ctr">
              <a:lnSpc>
                <a:spcPct val="10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158058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-1 - Body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182878" y="877824"/>
            <a:ext cx="8778240" cy="3886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79" y="146304"/>
            <a:ext cx="8778239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48684" y="4938660"/>
            <a:ext cx="778933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A3D2B7D-EF97-994E-8D9B-ACCBF56FC173}"/>
              </a:ext>
            </a:extLst>
          </p:cNvPr>
          <p:cNvSpPr txBox="1">
            <a:spLocks/>
          </p:cNvSpPr>
          <p:nvPr userDrawn="1"/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r" defTabSz="342871" rtl="0" eaLnBrk="1" latinLnBrk="0" hangingPunct="1">
              <a:defRPr sz="900" b="0" i="0" kern="1200">
                <a:solidFill>
                  <a:schemeClr val="accent1"/>
                </a:solidFill>
                <a:latin typeface="Tele-GroteskHal" pitchFamily="2" charset="0"/>
                <a:ea typeface="+mn-ea"/>
                <a:cs typeface="Tele-GroteskHal" pitchFamily="2" charset="0"/>
              </a:defRPr>
            </a:lvl1pPr>
            <a:lvl2pPr marL="34287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4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1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8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5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2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94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6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t>T-Mobile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53154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-2- Body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82880" y="877824"/>
            <a:ext cx="4297680" cy="3886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672584" y="877824"/>
            <a:ext cx="4297680" cy="3886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146304"/>
            <a:ext cx="8787384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6FCFD8-FE16-3149-A9AA-9C2713F0F13B}"/>
              </a:ext>
            </a:extLst>
          </p:cNvPr>
          <p:cNvSpPr txBox="1">
            <a:spLocks/>
          </p:cNvSpPr>
          <p:nvPr userDrawn="1"/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r" defTabSz="342871" rtl="0" eaLnBrk="1" latinLnBrk="0" hangingPunct="1">
              <a:defRPr sz="900" b="0" i="0" kern="1200">
                <a:solidFill>
                  <a:schemeClr val="accent1"/>
                </a:solidFill>
                <a:latin typeface="Tele-GroteskHal" pitchFamily="2" charset="0"/>
                <a:ea typeface="+mn-ea"/>
                <a:cs typeface="Tele-GroteskHal" pitchFamily="2" charset="0"/>
              </a:defRPr>
            </a:lvl1pPr>
            <a:lvl2pPr marL="34287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4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1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8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5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2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94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6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t>T-Mobile Confidential</a:t>
            </a:r>
            <a:endParaRPr lang="en-US" dirty="0"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165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-3 - Body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20EC0D-69D2-8F4B-8843-C2E18150249D}"/>
              </a:ext>
            </a:extLst>
          </p:cNvPr>
          <p:cNvSpPr/>
          <p:nvPr userDrawn="1"/>
        </p:nvSpPr>
        <p:spPr>
          <a:xfrm>
            <a:off x="0" y="0"/>
            <a:ext cx="9144000" cy="8778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182878" y="1024128"/>
            <a:ext cx="8778240" cy="37398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6629" y="153179"/>
            <a:ext cx="8778239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A3D2B7D-EF97-994E-8D9B-ACCBF56FC173}"/>
              </a:ext>
            </a:extLst>
          </p:cNvPr>
          <p:cNvSpPr txBox="1">
            <a:spLocks/>
          </p:cNvSpPr>
          <p:nvPr userDrawn="1"/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r" defTabSz="342871" rtl="0" eaLnBrk="1" latinLnBrk="0" hangingPunct="1">
              <a:defRPr sz="900" b="0" i="0" kern="1200">
                <a:solidFill>
                  <a:schemeClr val="accent1"/>
                </a:solidFill>
                <a:latin typeface="Tele-GroteskHal" pitchFamily="2" charset="0"/>
                <a:ea typeface="+mn-ea"/>
                <a:cs typeface="Tele-GroteskHal" pitchFamily="2" charset="0"/>
              </a:defRPr>
            </a:lvl1pPr>
            <a:lvl2pPr marL="34287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4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1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8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5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2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94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6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t>T-Mobile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88907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-4 - Body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59D3BA-3FF1-9C42-8A28-0D281A8ACDB3}"/>
              </a:ext>
            </a:extLst>
          </p:cNvPr>
          <p:cNvSpPr/>
          <p:nvPr userDrawn="1"/>
        </p:nvSpPr>
        <p:spPr>
          <a:xfrm>
            <a:off x="0" y="0"/>
            <a:ext cx="9144000" cy="8778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82880" y="1024128"/>
            <a:ext cx="4297680" cy="37398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672584" y="1024128"/>
            <a:ext cx="4297680" cy="37398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146304"/>
            <a:ext cx="8787384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6FCFD8-FE16-3149-A9AA-9C2713F0F13B}"/>
              </a:ext>
            </a:extLst>
          </p:cNvPr>
          <p:cNvSpPr txBox="1">
            <a:spLocks/>
          </p:cNvSpPr>
          <p:nvPr userDrawn="1"/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r" defTabSz="342871" rtl="0" eaLnBrk="1" latinLnBrk="0" hangingPunct="1">
              <a:defRPr sz="900" b="0" i="0" kern="1200">
                <a:solidFill>
                  <a:schemeClr val="accent1"/>
                </a:solidFill>
                <a:latin typeface="Tele-GroteskHal" pitchFamily="2" charset="0"/>
                <a:ea typeface="+mn-ea"/>
                <a:cs typeface="Tele-GroteskHal" pitchFamily="2" charset="0"/>
              </a:defRPr>
            </a:lvl1pPr>
            <a:lvl2pPr marL="34287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4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1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8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5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2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94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6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t>T-Mobile Confidential</a:t>
            </a:r>
            <a:endParaRPr lang="en-US" dirty="0"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7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-10  - Cover -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8AEC3EB0-22A8-496B-9333-B9293973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321366" cy="5143501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84580" y="2095258"/>
            <a:ext cx="3602880" cy="1766354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normAutofit/>
          </a:bodyPr>
          <a:lstStyle>
            <a:lvl1pPr algn="r">
              <a:lnSpc>
                <a:spcPct val="75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Cover slide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2090" y="3964472"/>
            <a:ext cx="3314272" cy="36084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 defTabSz="343403" rtl="0" eaLnBrk="1" latinLnBrk="0" hangingPunct="1">
              <a:spcBef>
                <a:spcPct val="0"/>
              </a:spcBef>
              <a:buNone/>
              <a:defRPr lang="en-US" sz="2400" b="0" i="0" kern="1200" dirty="0">
                <a:solidFill>
                  <a:schemeClr val="bg1"/>
                </a:solidFill>
                <a:latin typeface="+mj-lt"/>
                <a:ea typeface="+mj-ea"/>
                <a:cs typeface="Tele-GroteskUlt" pitchFamily="2" charset="0"/>
              </a:defRPr>
            </a:lvl1pPr>
            <a:lvl2pPr marL="34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0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&amp; date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2D0111-C0CD-D549-B80B-1494AA8DB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54030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0BCF80-960F-7946-A417-D9B9B62D3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55" r="17836" b="9704"/>
          <a:stretch/>
        </p:blipFill>
        <p:spPr>
          <a:xfrm>
            <a:off x="321759" y="0"/>
            <a:ext cx="4990210" cy="5166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5DC74F-3973-C94A-8768-9ED4457C8D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846" y="123474"/>
            <a:ext cx="1366614" cy="33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14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-5 - Body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6C4BEC-36F3-6A45-BDDC-DC86677EA31C}"/>
              </a:ext>
            </a:extLst>
          </p:cNvPr>
          <p:cNvSpPr/>
          <p:nvPr userDrawn="1"/>
        </p:nvSpPr>
        <p:spPr>
          <a:xfrm>
            <a:off x="2" y="0"/>
            <a:ext cx="3315906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664915" y="146304"/>
            <a:ext cx="5314493" cy="46902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E045E2-3B07-1643-A7AC-58D4E63A25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420811"/>
            <a:ext cx="3315907" cy="2141265"/>
          </a:xfrm>
        </p:spPr>
        <p:txBody>
          <a:bodyPr wrap="square" lIns="73152">
            <a:spAutoFit/>
          </a:bodyPr>
          <a:lstStyle>
            <a:lvl1pPr algn="ctr">
              <a:lnSpc>
                <a:spcPct val="6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BEC9CF5-9755-4045-812D-1DCACE856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B1F790D-63F8-C04B-B906-A18E76123E94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accent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D599AD-0FAE-46D1-A1A1-7ADE1607D6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760" y="4929492"/>
            <a:ext cx="607712" cy="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42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-6 - Body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6C4BEC-36F3-6A45-BDDC-DC86677EA31C}"/>
              </a:ext>
            </a:extLst>
          </p:cNvPr>
          <p:cNvSpPr/>
          <p:nvPr userDrawn="1"/>
        </p:nvSpPr>
        <p:spPr>
          <a:xfrm>
            <a:off x="1" y="0"/>
            <a:ext cx="3474719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664915" y="146304"/>
            <a:ext cx="5314493" cy="469027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E045E2-3B07-1643-A7AC-58D4E63A25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420811"/>
            <a:ext cx="3474720" cy="2141265"/>
          </a:xfrm>
        </p:spPr>
        <p:txBody>
          <a:bodyPr lIns="73152">
            <a:spAutoFit/>
          </a:bodyPr>
          <a:lstStyle>
            <a:lvl1pPr algn="ctr">
              <a:lnSpc>
                <a:spcPct val="6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BEC9CF5-9755-4045-812D-1DCACE856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B1F790D-63F8-C04B-B906-A18E76123E94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accent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75C5C1-E65A-4422-8CAE-BACACE6CB4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760" y="4929492"/>
            <a:ext cx="607712" cy="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11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-7 - Body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760B4C8-4E62-9448-BBBB-3AEEE2FD36DD}"/>
              </a:ext>
            </a:extLst>
          </p:cNvPr>
          <p:cNvSpPr/>
          <p:nvPr userDrawn="1"/>
        </p:nvSpPr>
        <p:spPr>
          <a:xfrm>
            <a:off x="4557173" y="0"/>
            <a:ext cx="4586828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146304"/>
            <a:ext cx="4176849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Comparisons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6FCFD8-FE16-3149-A9AA-9C2713F0F13B}"/>
              </a:ext>
            </a:extLst>
          </p:cNvPr>
          <p:cNvSpPr txBox="1">
            <a:spLocks/>
          </p:cNvSpPr>
          <p:nvPr userDrawn="1"/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r" defTabSz="342871" rtl="0" eaLnBrk="1" latinLnBrk="0" hangingPunct="1">
              <a:defRPr sz="900" b="0" i="0" kern="1200">
                <a:solidFill>
                  <a:schemeClr val="accent1"/>
                </a:solidFill>
                <a:latin typeface="Tele-GroteskHal" pitchFamily="2" charset="0"/>
                <a:ea typeface="+mn-ea"/>
                <a:cs typeface="Tele-GroteskHal" pitchFamily="2" charset="0"/>
              </a:defRPr>
            </a:lvl1pPr>
            <a:lvl2pPr marL="34287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4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1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8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5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2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94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6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t>T-Mobile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AA0F9A-3DF2-3B48-A71A-548E1DEE9388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3EA2BFA-9532-E94F-8804-9E32693D561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82880" y="877824"/>
            <a:ext cx="4297680" cy="38862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C4C8BFD4-6191-1644-A86C-D0EEC761CB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2584" y="877824"/>
            <a:ext cx="4297680" cy="38862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424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-8 - Body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182880" y="365760"/>
            <a:ext cx="5691226" cy="43982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BC704C-D3E9-A14A-8E88-7E96CD00A0F4}"/>
              </a:ext>
            </a:extLst>
          </p:cNvPr>
          <p:cNvSpPr/>
          <p:nvPr userDrawn="1"/>
        </p:nvSpPr>
        <p:spPr>
          <a:xfrm>
            <a:off x="5822634" y="0"/>
            <a:ext cx="3321366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6F8205A-046D-A947-BD09-AA34CD3B2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2634" y="1501118"/>
            <a:ext cx="3321366" cy="2141265"/>
          </a:xfrm>
        </p:spPr>
        <p:txBody>
          <a:bodyPr wrap="square" lIns="73152">
            <a:spAutoFit/>
          </a:bodyPr>
          <a:lstStyle>
            <a:lvl1pPr algn="ctr">
              <a:lnSpc>
                <a:spcPct val="6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53CCF4-9B5E-3449-B850-B21C80A89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733290D-ABAA-B644-B8A4-C959C25D6EF5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209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-9 - Body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182880" y="365760"/>
            <a:ext cx="5691226" cy="43982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BC704C-D3E9-A14A-8E88-7E96CD00A0F4}"/>
              </a:ext>
            </a:extLst>
          </p:cNvPr>
          <p:cNvSpPr/>
          <p:nvPr userDrawn="1"/>
        </p:nvSpPr>
        <p:spPr>
          <a:xfrm>
            <a:off x="5669281" y="0"/>
            <a:ext cx="3474719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6F8205A-046D-A947-BD09-AA34CD3B2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0" y="1501118"/>
            <a:ext cx="3474720" cy="2141265"/>
          </a:xfrm>
        </p:spPr>
        <p:txBody>
          <a:bodyPr lIns="73152">
            <a:spAutoFit/>
          </a:bodyPr>
          <a:lstStyle>
            <a:lvl1pPr algn="ctr">
              <a:lnSpc>
                <a:spcPct val="6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of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53CCF4-9B5E-3449-B850-B21C80A89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733290D-ABAA-B644-B8A4-C959C25D6EF5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02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-1 - Magenta Body +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football ball&#10;&#10;Description automatically generated">
            <a:extLst>
              <a:ext uri="{FF2B5EF4-FFF2-40B4-BE49-F238E27FC236}">
                <a16:creationId xmlns:a16="http://schemas.microsoft.com/office/drawing/2014/main" id="{F9E62407-F150-4642-AD73-45C209447E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315907" cy="5143500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664915" y="825500"/>
            <a:ext cx="5314493" cy="401108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B4FC76-E995-415D-BAD3-A36618C14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4914" y="146304"/>
            <a:ext cx="5314494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43A28EC-93D6-CA41-B20A-91363806C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3160714-7ABE-A843-8CC4-F2601F7C3188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CFE0F9CD-73E2-493B-B778-2E98B3C2C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8" y="4712481"/>
            <a:ext cx="323846" cy="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47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-3 - Body Slid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purple dress&#10;&#10;Description automatically generated">
            <a:extLst>
              <a:ext uri="{FF2B5EF4-FFF2-40B4-BE49-F238E27FC236}">
                <a16:creationId xmlns:a16="http://schemas.microsoft.com/office/drawing/2014/main" id="{5222379B-9719-4178-8566-55E0E7749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8907" y="0"/>
            <a:ext cx="3325093" cy="5143500"/>
          </a:xfrm>
          <a:prstGeom prst="rect">
            <a:avLst/>
          </a:prstGeom>
        </p:spPr>
      </p:pic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182880" y="877824"/>
            <a:ext cx="5409656" cy="38862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146304"/>
            <a:ext cx="5409656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C368EC4-4B3C-3544-8999-F13D16DAF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CFEBB4-AF00-8245-B32A-91EB4C052A2F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427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-4 - Body Slid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7F545EDB-9C3F-4A61-993C-7B7E8079E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2634" y="0"/>
            <a:ext cx="3321366" cy="5143500"/>
          </a:xfrm>
          <a:prstGeom prst="rect">
            <a:avLst/>
          </a:prstGeom>
        </p:spPr>
      </p:pic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182880" y="877824"/>
            <a:ext cx="5409656" cy="3886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146304"/>
            <a:ext cx="5409656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C25A6B8-4AF2-274B-8B7F-B2FB9C4C9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A78A457-F05D-F349-9FBD-10BAD6D7AA09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13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-5 - Body Slid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5254D700-5323-49C0-98B7-E5C8C9D14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066" y="0"/>
            <a:ext cx="3318934" cy="5143500"/>
          </a:xfrm>
          <a:prstGeom prst="rect">
            <a:avLst/>
          </a:prstGeom>
        </p:spPr>
      </p:pic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182880" y="877824"/>
            <a:ext cx="5409656" cy="3886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146304"/>
            <a:ext cx="5409656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03725A4-CF62-B441-A410-163FC8919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3304CED-C4E1-394D-9609-261C4863DB7E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E3EFBA39-8328-EC40-A17A-1FCE1CEBA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9833" y="4751598"/>
            <a:ext cx="254684" cy="3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-6 - Body Slid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80A28D45-3104-4EFA-8497-3030AF2136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067" y="0"/>
            <a:ext cx="3318934" cy="5143500"/>
          </a:xfrm>
          <a:prstGeom prst="rect">
            <a:avLst/>
          </a:prstGeom>
        </p:spPr>
      </p:pic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182880" y="877824"/>
            <a:ext cx="5409656" cy="3886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146304"/>
            <a:ext cx="5409656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03725A4-CF62-B441-A410-163FC8919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3304CED-C4E1-394D-9609-261C4863DB7E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661BB17E-ACFD-414D-9E9F-782EA50EA0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9833" y="4751598"/>
            <a:ext cx="254684" cy="3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8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-11 - Cover -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54524" y="1627454"/>
            <a:ext cx="5513373" cy="936319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spAutoFit/>
          </a:bodyPr>
          <a:lstStyle>
            <a:lvl1pPr algn="ctr">
              <a:lnSpc>
                <a:spcPct val="75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Cover slide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98000" y="2824538"/>
            <a:ext cx="4775280" cy="36084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343403" rtl="0" eaLnBrk="1" latinLnBrk="0" hangingPunct="1">
              <a:spcBef>
                <a:spcPct val="0"/>
              </a:spcBef>
              <a:buNone/>
              <a:defRPr lang="en-US" sz="2000" b="0" i="0" kern="1200" dirty="0">
                <a:solidFill>
                  <a:schemeClr val="bg1"/>
                </a:solidFill>
                <a:latin typeface="+mj-lt"/>
                <a:ea typeface="+mj-ea"/>
                <a:cs typeface="Tele-GroteskUlt" pitchFamily="2" charset="0"/>
              </a:defRPr>
            </a:lvl1pPr>
            <a:lvl2pPr marL="34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0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&amp; date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2D0111-C0CD-D549-B80B-1494AA8DB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54030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703D4A-5CD1-8C4A-9F5E-9F0F44D553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79" y="4945542"/>
            <a:ext cx="762511" cy="125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A2FA32-0762-2943-A531-6614A8746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2"/>
            <a:ext cx="3321366" cy="5143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8394E7-ED2B-4530-82F3-9C0CE2ACF7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760" y="4929492"/>
            <a:ext cx="607712" cy="148576"/>
          </a:xfrm>
          <a:prstGeom prst="rect">
            <a:avLst/>
          </a:prstGeom>
        </p:spPr>
      </p:pic>
      <p:pic>
        <p:nvPicPr>
          <p:cNvPr id="3" name="Picture 2" descr="Two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E6C6C7E-5F28-46AD-9D66-AA16B2035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321366" cy="5143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499177-2E92-463F-9C4F-828120E383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247" y="4656741"/>
            <a:ext cx="1366614" cy="33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97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-7 - Body Slid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down a sidewalk&#10;&#10;Description automatically generated">
            <a:extLst>
              <a:ext uri="{FF2B5EF4-FFF2-40B4-BE49-F238E27FC236}">
                <a16:creationId xmlns:a16="http://schemas.microsoft.com/office/drawing/2014/main" id="{98988689-BC25-4A9B-854C-C105F7328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2635" y="0"/>
            <a:ext cx="3321366" cy="5143500"/>
          </a:xfrm>
          <a:prstGeom prst="rect">
            <a:avLst/>
          </a:prstGeom>
        </p:spPr>
      </p:pic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182880" y="877824"/>
            <a:ext cx="5409656" cy="3886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146304"/>
            <a:ext cx="5409656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A46DD31-EA1C-1244-9563-EF69498A3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CA28AA0-D4C6-F74A-96E2-89490E4E8466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6D2534AF-908A-4443-BB53-2E20348C4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9833" y="4751598"/>
            <a:ext cx="254684" cy="3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34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-8 - Body Slid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7DAAF219-F2AF-4EE5-A4A2-99503710D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318935" cy="5143500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664915" y="825500"/>
            <a:ext cx="5314493" cy="40110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B4FC76-E995-415D-BAD3-A36618C14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4914" y="146304"/>
            <a:ext cx="5314494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36335E5-AA53-0B49-B1B5-C3C4BDB3D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1AB4AED-BAFC-AA4A-A8BC-CB03B5CEE93F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accent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CD6F840B-DB21-6745-A34A-285FFC7F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8" y="4712481"/>
            <a:ext cx="323846" cy="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41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-9 - Body Slid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road, street&#10;&#10;Description automatically generated">
            <a:extLst>
              <a:ext uri="{FF2B5EF4-FFF2-40B4-BE49-F238E27FC236}">
                <a16:creationId xmlns:a16="http://schemas.microsoft.com/office/drawing/2014/main" id="{D310A338-1481-4F71-BAE0-FDE759EBB3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293722" cy="5143500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664915" y="825500"/>
            <a:ext cx="5314493" cy="40110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B4FC76-E995-415D-BAD3-A36618C14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4914" y="146304"/>
            <a:ext cx="5314494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88681B8-F3CE-9541-8524-83267AD63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F66C3A5-EDDF-FD48-9B31-011E6BE70B7A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accent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80C450DF-1A1E-1B4C-9ECF-9EBA24964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8" y="4712481"/>
            <a:ext cx="323846" cy="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98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-10 - Body Slid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n, person, outdoor, building&#10;&#10;Description automatically generated">
            <a:extLst>
              <a:ext uri="{FF2B5EF4-FFF2-40B4-BE49-F238E27FC236}">
                <a16:creationId xmlns:a16="http://schemas.microsoft.com/office/drawing/2014/main" id="{9EAC75A8-98E2-4E59-A216-BDD089EE3D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321366" cy="5143500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664915" y="825500"/>
            <a:ext cx="5314493" cy="40110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B4FC76-E995-415D-BAD3-A36618C14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4914" y="146304"/>
            <a:ext cx="5314494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D64C4BE-92AA-E04F-91E3-9BDD0C4F3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55D3CE1-0808-4540-8609-8E987136FA04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accent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82F0E4-8ABD-4536-B0B7-19BCCAE9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8" y="4712481"/>
            <a:ext cx="323846" cy="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90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-11 - Body Slid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83A73E06-5DF1-4A30-BDCA-F34F45007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33" y="0"/>
            <a:ext cx="3317641" cy="5143500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664915" y="825500"/>
            <a:ext cx="5314493" cy="40110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B4FC76-E995-415D-BAD3-A36618C14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4914" y="146304"/>
            <a:ext cx="5314494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88681B8-F3CE-9541-8524-83267AD63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F66C3A5-EDDF-FD48-9B31-011E6BE70B7A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accent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ED368E48-5EA4-D749-B84D-E81F48C28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8" y="4712481"/>
            <a:ext cx="323846" cy="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22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-12 - Body Slid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66E9FF3A-74C0-43A2-A1D9-D4CB8EB7E9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321366" cy="5143500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664915" y="825500"/>
            <a:ext cx="5314493" cy="40110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B4FC76-E995-415D-BAD3-A36618C14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4914" y="146304"/>
            <a:ext cx="5314494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83CDF71-04B9-4845-B11C-ECABBA675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E09C4D3-E7AA-084E-9D35-EB95C9F92026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accent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6C189ABB-0268-C547-8DF9-0321073530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8" y="4712481"/>
            <a:ext cx="323846" cy="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5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-13 - Body Slid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5B05951-4DC9-4CF5-B602-B234DF6938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321366" cy="5143500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664915" y="825500"/>
            <a:ext cx="5314493" cy="40110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B4FC76-E995-415D-BAD3-A36618C14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4914" y="146304"/>
            <a:ext cx="5314494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C8A3D92-282E-384A-AA10-8C681247B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17FE91B-FB3C-AF49-862B-06CEF154050D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accent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C25545F-2C32-4843-8F87-8ED547FBD5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8" y="4712481"/>
            <a:ext cx="323846" cy="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41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5-14 - Body Slid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sidewalk&#10;&#10;Description automatically generated">
            <a:extLst>
              <a:ext uri="{FF2B5EF4-FFF2-40B4-BE49-F238E27FC236}">
                <a16:creationId xmlns:a16="http://schemas.microsoft.com/office/drawing/2014/main" id="{A5145BB2-D92B-414E-9F53-0E728B9373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361038" cy="5143500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664915" y="825500"/>
            <a:ext cx="5314493" cy="40110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B4FC76-E995-415D-BAD3-A36618C14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4914" y="146304"/>
            <a:ext cx="5314494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C8A3D92-282E-384A-AA10-8C681247B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 dirty="0"/>
              <a:t>T-Mobile Confidential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17FE91B-FB3C-AF49-862B-06CEF154050D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accent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E1EF8616-C2AB-8145-8239-A134142628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8" y="4712481"/>
            <a:ext cx="323846" cy="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53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-1 - 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CE4DC-D02D-554E-B696-C8495BE150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4607" y="705437"/>
            <a:ext cx="2214784" cy="3277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B490A-AF00-0E46-B9BA-D983033DD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162" y="4271398"/>
            <a:ext cx="2028314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077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-2 - 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AEF473-162D-4E4A-B151-A64DD5D5236E}"/>
              </a:ext>
            </a:extLst>
          </p:cNvPr>
          <p:cNvSpPr txBox="1"/>
          <p:nvPr userDrawn="1"/>
        </p:nvSpPr>
        <p:spPr>
          <a:xfrm>
            <a:off x="3116825" y="1286110"/>
            <a:ext cx="2910349" cy="2627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0" dirty="0">
                <a:solidFill>
                  <a:schemeClr val="bg1"/>
                </a:solidFill>
                <a:latin typeface="+mj-lt"/>
                <a:cs typeface="Arial" pitchFamily="34" charset="0"/>
              </a:rPr>
              <a:t>Let’s</a:t>
            </a:r>
          </a:p>
          <a:p>
            <a:pPr algn="ctr">
              <a:lnSpc>
                <a:spcPct val="60000"/>
              </a:lnSpc>
            </a:pPr>
            <a:r>
              <a:rPr lang="en-US" sz="10500" dirty="0">
                <a:solidFill>
                  <a:schemeClr val="bg1"/>
                </a:solidFill>
                <a:latin typeface="+mj-lt"/>
                <a:cs typeface="Arial" pitchFamily="34" charset="0"/>
              </a:rPr>
              <a:t>talk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CC8DD-7980-451C-B2A9-91C97E5C9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4213" y="4564810"/>
            <a:ext cx="1455574" cy="3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8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-4 - Body Slide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59D3BA-3FF1-9C42-8A28-0D281A8ACDB3}"/>
              </a:ext>
            </a:extLst>
          </p:cNvPr>
          <p:cNvSpPr/>
          <p:nvPr userDrawn="1"/>
        </p:nvSpPr>
        <p:spPr>
          <a:xfrm>
            <a:off x="0" y="0"/>
            <a:ext cx="9144000" cy="8778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82880" y="1024128"/>
            <a:ext cx="4297680" cy="37398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672584" y="1024128"/>
            <a:ext cx="4297680" cy="37398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82880" y="146304"/>
            <a:ext cx="8787384" cy="552973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6FCFD8-FE16-3149-A9AA-9C2713F0F13B}"/>
              </a:ext>
            </a:extLst>
          </p:cNvPr>
          <p:cNvSpPr txBox="1">
            <a:spLocks/>
          </p:cNvSpPr>
          <p:nvPr userDrawn="1"/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r" defTabSz="342871" rtl="0" eaLnBrk="1" latinLnBrk="0" hangingPunct="1">
              <a:defRPr sz="900" b="0" i="0" kern="1200">
                <a:solidFill>
                  <a:schemeClr val="accent1"/>
                </a:solidFill>
                <a:latin typeface="Tele-GroteskHal" pitchFamily="2" charset="0"/>
                <a:ea typeface="+mn-ea"/>
                <a:cs typeface="Tele-GroteskHal" pitchFamily="2" charset="0"/>
              </a:defRPr>
            </a:lvl1pPr>
            <a:lvl2pPr marL="34287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4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11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8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52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2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94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63" algn="l" defTabSz="342871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t>T-Mobile Confidential</a:t>
            </a:r>
            <a:endParaRPr lang="en-US" dirty="0"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29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-3 - Closing Slide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F44D09A-F88C-445A-9EF1-3F996BE46F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985" y="1"/>
            <a:ext cx="9168983" cy="5143499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D9318C-CFDA-2F40-AD55-C717B445D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809953"/>
            <a:ext cx="9143999" cy="1523595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spAutoFit/>
          </a:bodyPr>
          <a:lstStyle>
            <a:lvl1pPr algn="ctr">
              <a:lnSpc>
                <a:spcPct val="90000"/>
              </a:lnSpc>
              <a:defRPr sz="10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Let’s talk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0AADC-0360-45DA-BE73-E0D28783B0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4213" y="4564810"/>
            <a:ext cx="1455574" cy="3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67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-4 - Closing Slide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posing for a picture&#10;&#10;Description automatically generated">
            <a:extLst>
              <a:ext uri="{FF2B5EF4-FFF2-40B4-BE49-F238E27FC236}">
                <a16:creationId xmlns:a16="http://schemas.microsoft.com/office/drawing/2014/main" id="{FBFC1D23-8FB4-45FC-9027-01FF118BA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"/>
            <a:ext cx="9143999" cy="5143503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D9318C-CFDA-2F40-AD55-C717B445D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809953"/>
            <a:ext cx="9143999" cy="1523595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spAutoFit/>
          </a:bodyPr>
          <a:lstStyle>
            <a:lvl1pPr algn="ctr">
              <a:lnSpc>
                <a:spcPct val="90000"/>
              </a:lnSpc>
              <a:defRPr sz="10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Let’s talk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D38D2-328B-40C1-BE3C-478C11620E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4213" y="4564810"/>
            <a:ext cx="1455574" cy="3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52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-5 - Closing Slide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A2D67-A0A6-4484-AE36-79B9B239A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D9318C-CFDA-2F40-AD55-C717B445D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809953"/>
            <a:ext cx="9143999" cy="1523595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spAutoFit/>
          </a:bodyPr>
          <a:lstStyle>
            <a:lvl1pPr algn="ctr">
              <a:lnSpc>
                <a:spcPct val="90000"/>
              </a:lnSpc>
              <a:defRPr sz="10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5FD83D-6848-453F-A9BC-C0F2C9A477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4213" y="4564810"/>
            <a:ext cx="1455574" cy="3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-6 - Closing Slide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19F4CED7-252B-4084-B29E-DB42C13EA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D9318C-CFDA-2F40-AD55-C717B445D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809953"/>
            <a:ext cx="9143999" cy="1523595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spAutoFit/>
          </a:bodyPr>
          <a:lstStyle>
            <a:lvl1pPr algn="ctr">
              <a:lnSpc>
                <a:spcPct val="90000"/>
              </a:lnSpc>
              <a:defRPr sz="10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41CFD-ADDC-4C2F-B0C0-E957781879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4213" y="4564810"/>
            <a:ext cx="1455574" cy="3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51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-8 - Closing Slide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7CA523F-3B34-4252-B1DC-CEDE5075C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53220" cy="5143501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D9318C-CFDA-2F40-AD55-C717B445D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809953"/>
            <a:ext cx="9143999" cy="1523595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spAutoFit/>
          </a:bodyPr>
          <a:lstStyle>
            <a:lvl1pPr algn="ctr">
              <a:lnSpc>
                <a:spcPct val="90000"/>
              </a:lnSpc>
              <a:defRPr sz="10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06E90-1776-46BB-BCAD-1DE3BEF6D8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4213" y="4564810"/>
            <a:ext cx="1455574" cy="3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99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-9 - Closing Slide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76ACAE6-5FC3-4699-B225-398ED863DD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93967" cy="5143501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2D9318C-CFDA-2F40-AD55-C717B445D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809953"/>
            <a:ext cx="9143999" cy="1523595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spAutoFit/>
          </a:bodyPr>
          <a:lstStyle>
            <a:lvl1pPr algn="ctr">
              <a:lnSpc>
                <a:spcPct val="90000"/>
              </a:lnSpc>
              <a:defRPr sz="105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D57EAB-3D83-4346-AC05-553C77B52D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4213" y="4564810"/>
            <a:ext cx="1455574" cy="3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1 - Notice of Confidentiali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99697" y="1334814"/>
            <a:ext cx="7830206" cy="1313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BA668-3D3D-784F-9D7A-8B1E89D654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46" y="779526"/>
            <a:ext cx="7711708" cy="302299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808C9C4-28DB-E244-A5B7-41682409C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84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2 - T-Mobile Highly Restrict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99697" y="1334814"/>
            <a:ext cx="7830206" cy="1313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987E14-A710-FD4C-B936-19E4C91317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46" y="797818"/>
            <a:ext cx="8085236" cy="299227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414D075-9FBD-D14C-9E3E-9BEC22A15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663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-1 - Section - 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7995" y="1627682"/>
            <a:ext cx="8229600" cy="1177346"/>
          </a:xfrm>
          <a:prstGeom prst="rect">
            <a:avLst/>
          </a:prstGeom>
        </p:spPr>
        <p:txBody>
          <a:bodyPr vert="horz" lIns="73152" tIns="34340" rIns="68681" bIns="34340" rtlCol="0" anchor="ctr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21412" y="2805028"/>
            <a:ext cx="6382765" cy="36428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343403" rtl="0" eaLnBrk="1" latinLnBrk="0" hangingPunct="1">
              <a:spcBef>
                <a:spcPct val="0"/>
              </a:spcBef>
              <a:buNone/>
              <a:defRPr lang="en-US" sz="3200" b="1" i="0" kern="1200" dirty="0">
                <a:solidFill>
                  <a:schemeClr val="tx1"/>
                </a:solidFill>
                <a:latin typeface="+mj-lt"/>
                <a:ea typeface="+mj-ea"/>
                <a:cs typeface="Tele-GroteskUlt" pitchFamily="2" charset="0"/>
              </a:defRPr>
            </a:lvl1pPr>
            <a:lvl2pPr marL="34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0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3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0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Single support line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F296223-8DFC-8D41-9C1E-B45774586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7C6F683-20AD-6742-B04D-8B2D64745CC1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5AAC9C-ADB2-44EE-8FFA-7A5FC675F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760" y="4929492"/>
            <a:ext cx="607712" cy="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-3 - Section - Image Ful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D5C22DDF-87EB-4016-9D4A-FC01F2C31B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8" t="1976"/>
          <a:stretch/>
        </p:blipFill>
        <p:spPr>
          <a:xfrm>
            <a:off x="-1" y="1654097"/>
            <a:ext cx="9169007" cy="3498467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5383915-5CF0-5347-A6B3-6BEAC70DF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7872"/>
            <a:ext cx="8229600" cy="1188720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normAutofit/>
          </a:bodyPr>
          <a:lstStyle>
            <a:lvl1pPr algn="ctr">
              <a:lnSpc>
                <a:spcPct val="10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F7821A6-1391-3940-97F8-ABCBBCBFC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D438AD9-0F79-AE45-89DA-B4186F737E6D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344F5EF6-286E-4B49-9988-F93DDE038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1085" y="4751087"/>
            <a:ext cx="254684" cy="3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4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-4 - Section - Image Ful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2AA58F3-277B-4600-97AE-42F8938FD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984" y="1677724"/>
            <a:ext cx="9168984" cy="3465776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F7821A6-1391-3940-97F8-ABCBBCBFC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D438AD9-0F79-AE45-89DA-B4186F737E6D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30A02931-6612-EE41-8F1E-EC0838875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8" y="4712481"/>
            <a:ext cx="323846" cy="38482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615D671-6CDC-1B4F-A84E-FEB67834FC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7872"/>
            <a:ext cx="8229600" cy="1188720"/>
          </a:xfrm>
          <a:prstGeom prst="rect">
            <a:avLst/>
          </a:prstGeom>
        </p:spPr>
        <p:txBody>
          <a:bodyPr vert="horz" wrap="square" lIns="73152" tIns="34340" rIns="68681" bIns="34340" rtlCol="0" anchor="ctr">
            <a:normAutofit/>
          </a:bodyPr>
          <a:lstStyle>
            <a:lvl1pPr algn="ctr">
              <a:lnSpc>
                <a:spcPct val="10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448738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257175" y="1493342"/>
            <a:ext cx="8099426" cy="966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3403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E20074"/>
                </a:solidFill>
                <a:latin typeface="Tele-GroteskUlt" pitchFamily="2" charset="0"/>
                <a:ea typeface="+mj-ea"/>
                <a:cs typeface="Tele-GroteskUlt" pitchFamily="2" charset="0"/>
              </a:defRPr>
            </a:lvl1pPr>
          </a:lstStyle>
          <a:p>
            <a:r>
              <a:rPr lang="en-US" b="0" dirty="0">
                <a:solidFill>
                  <a:schemeClr val="accent1"/>
                </a:solidFill>
                <a:latin typeface="+mj-lt"/>
              </a:rPr>
              <a:t>Cover</a:t>
            </a:r>
            <a:r>
              <a:rPr lang="en-US" b="0" baseline="0" dirty="0">
                <a:solidFill>
                  <a:schemeClr val="accent1"/>
                </a:solidFill>
                <a:latin typeface="+mj-lt"/>
              </a:rPr>
              <a:t> Pages</a:t>
            </a:r>
            <a:endParaRPr lang="en-US" b="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Picture 2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868ECDBA-245B-4E0E-9A16-23E532C4C7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315" y="120902"/>
            <a:ext cx="737236" cy="18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0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78" r:id="rId2"/>
    <p:sldLayoutId id="2147483880" r:id="rId3"/>
    <p:sldLayoutId id="2147483925" r:id="rId4"/>
  </p:sldLayoutIdLst>
  <p:hf sldNum="0" hdr="0" dt="0"/>
  <p:txStyles>
    <p:titleStyle>
      <a:lvl1pPr algn="l" defTabSz="343403" rtl="0" eaLnBrk="1" latinLnBrk="0" hangingPunct="1">
        <a:spcBef>
          <a:spcPct val="0"/>
        </a:spcBef>
        <a:buNone/>
        <a:defRPr sz="3200" b="0" i="0" kern="1200">
          <a:solidFill>
            <a:schemeClr val="tx1">
              <a:lumMod val="75000"/>
              <a:lumOff val="25000"/>
            </a:schemeClr>
          </a:solidFill>
          <a:latin typeface="Tele-GroteskFet" pitchFamily="2" charset="0"/>
          <a:ea typeface="+mj-ea"/>
          <a:cs typeface="Tele-GroteskFet" pitchFamily="2" charset="0"/>
        </a:defRPr>
      </a:lvl1pPr>
    </p:titleStyle>
    <p:bodyStyle>
      <a:lvl1pPr marL="257552" indent="-257552" algn="l" defTabSz="343403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558030" indent="-214627" algn="l" defTabSz="343403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b="0" i="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858507" indent="-171701" algn="l" defTabSz="343403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500" b="0" i="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201910" indent="-171701" algn="l" defTabSz="343403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200" b="0" i="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545313" indent="-171701" algn="l" defTabSz="343403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200" b="0" i="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1888716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2119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5522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8925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40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806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09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612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7015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0418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82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722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257175" y="1493342"/>
            <a:ext cx="8099426" cy="966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3403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E20074"/>
                </a:solidFill>
                <a:latin typeface="Tele-GroteskUlt" pitchFamily="2" charset="0"/>
                <a:ea typeface="+mj-ea"/>
                <a:cs typeface="Tele-GroteskUlt" pitchFamily="2" charset="0"/>
              </a:defRPr>
            </a:lvl1pPr>
          </a:lstStyle>
          <a:p>
            <a:r>
              <a:rPr lang="en-US" b="0" dirty="0">
                <a:solidFill>
                  <a:srgbClr val="E20074"/>
                </a:solidFill>
                <a:latin typeface="+mj-lt"/>
              </a:rPr>
              <a:t>Confidential statements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229D9D-7059-F94E-9D10-5EA88E49696D}"/>
              </a:ext>
            </a:extLst>
          </p:cNvPr>
          <p:cNvSpPr txBox="1">
            <a:spLocks/>
          </p:cNvSpPr>
          <p:nvPr userDrawn="1"/>
        </p:nvSpPr>
        <p:spPr>
          <a:xfrm>
            <a:off x="48684" y="4938660"/>
            <a:ext cx="778933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7D8F82A-1588-844F-812C-0654F71EB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C35E22-B7BA-F148-9808-D0A3E9063014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accent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B6C0F0FF-5A76-994B-B815-4EEBB7A3A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9833" y="4751598"/>
            <a:ext cx="254684" cy="3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3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dt="0"/>
  <p:txStyles>
    <p:titleStyle>
      <a:lvl1pPr algn="l" defTabSz="343403" rtl="0" eaLnBrk="1" latinLnBrk="0" hangingPunct="1">
        <a:spcBef>
          <a:spcPct val="0"/>
        </a:spcBef>
        <a:buNone/>
        <a:defRPr sz="3200" b="0" i="0" kern="1200">
          <a:solidFill>
            <a:schemeClr val="tx1">
              <a:lumMod val="75000"/>
              <a:lumOff val="25000"/>
            </a:schemeClr>
          </a:solidFill>
          <a:latin typeface="Tele-GroteskUlt" pitchFamily="2" charset="0"/>
          <a:ea typeface="+mj-ea"/>
          <a:cs typeface="Tele-GroteskUlt" pitchFamily="2" charset="0"/>
        </a:defRPr>
      </a:lvl1pPr>
    </p:titleStyle>
    <p:bodyStyle>
      <a:lvl1pPr marL="0" indent="0" algn="l" defTabSz="343403" rtl="0" eaLnBrk="1" latinLnBrk="0" hangingPunct="1">
        <a:spcBef>
          <a:spcPct val="20000"/>
        </a:spcBef>
        <a:buFont typeface="Arial"/>
        <a:buNone/>
        <a:defRPr sz="2400" b="0" i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itchFamily="34" charset="0"/>
        </a:defRPr>
      </a:lvl1pPr>
      <a:lvl2pPr marL="558030" indent="-214627" algn="l" defTabSz="343403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itchFamily="34" charset="0"/>
        </a:defRPr>
      </a:lvl2pPr>
      <a:lvl3pPr marL="858507" indent="-171701" algn="l" defTabSz="343403" rtl="0" eaLnBrk="1" latinLnBrk="0" hangingPunct="1">
        <a:spcBef>
          <a:spcPct val="20000"/>
        </a:spcBef>
        <a:buFont typeface="Arial"/>
        <a:buChar char="•"/>
        <a:defRPr sz="1500" b="0" i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itchFamily="34" charset="0"/>
        </a:defRPr>
      </a:lvl3pPr>
      <a:lvl4pPr marL="1201910" indent="-171701" algn="l" defTabSz="343403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itchFamily="34" charset="0"/>
        </a:defRPr>
      </a:lvl4pPr>
      <a:lvl5pPr marL="1545313" indent="-171701" algn="l" defTabSz="343403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itchFamily="34" charset="0"/>
        </a:defRPr>
      </a:lvl5pPr>
      <a:lvl6pPr marL="1888716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2119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5522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8925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40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806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09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612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7015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0418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82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722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361950" y="1353642"/>
            <a:ext cx="8099426" cy="966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3403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E20074"/>
                </a:solidFill>
                <a:latin typeface="Tele-GroteskUlt" pitchFamily="2" charset="0"/>
                <a:ea typeface="+mj-ea"/>
                <a:cs typeface="Tele-GroteskUlt" pitchFamily="2" charset="0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j-lt"/>
              </a:rPr>
              <a:t>Section title slides  </a:t>
            </a: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61950" y="1985460"/>
            <a:ext cx="6908800" cy="1513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343403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Tele-GroteskFet" pitchFamily="2" charset="0"/>
                <a:ea typeface="+mn-ea"/>
                <a:cs typeface="Tele-GroteskFet" pitchFamily="2" charset="0"/>
              </a:defRPr>
            </a:lvl1pPr>
            <a:lvl2pPr marL="343403" indent="0" algn="ctr" defTabSz="343403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itchFamily="34" charset="0"/>
              </a:defRPr>
            </a:lvl2pPr>
            <a:lvl3pPr marL="686806" indent="0" algn="ctr" defTabSz="343403" rtl="0" eaLnBrk="1" latinLnBrk="0" hangingPunct="1">
              <a:spcBef>
                <a:spcPct val="20000"/>
              </a:spcBef>
              <a:buFont typeface="Arial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itchFamily="34" charset="0"/>
              </a:defRPr>
            </a:lvl3pPr>
            <a:lvl4pPr marL="1030209" indent="0" algn="ctr" defTabSz="343403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itchFamily="34" charset="0"/>
              </a:defRPr>
            </a:lvl4pPr>
            <a:lvl5pPr marL="1373612" indent="0" algn="ctr" defTabSz="343403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Arial" pitchFamily="34" charset="0"/>
              </a:defRPr>
            </a:lvl5pPr>
            <a:lvl6pPr marL="1717015" indent="0" algn="ctr" defTabSz="343403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60418" indent="0" algn="ctr" defTabSz="343403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3820" indent="0" algn="ctr" defTabSz="343403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7223" indent="0" algn="ctr" defTabSz="343403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The</a:t>
            </a:r>
            <a:r>
              <a:rPr lang="en-US" baseline="0" dirty="0">
                <a:latin typeface="+mn-lt"/>
              </a:rPr>
              <a:t> provided layouts should be used for sub-sections or individual chapters within a presentation.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946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850" r:id="rId2"/>
    <p:sldLayoutId id="2147483851" r:id="rId3"/>
    <p:sldLayoutId id="2147483753" r:id="rId4"/>
    <p:sldLayoutId id="2147483884" r:id="rId5"/>
    <p:sldLayoutId id="2147483890" r:id="rId6"/>
    <p:sldLayoutId id="2147483892" r:id="rId7"/>
    <p:sldLayoutId id="2147483896" r:id="rId8"/>
    <p:sldLayoutId id="2147483923" r:id="rId9"/>
  </p:sldLayoutIdLst>
  <p:hf sldNum="0" hdr="0" dt="0"/>
  <p:txStyles>
    <p:titleStyle>
      <a:lvl1pPr algn="l" defTabSz="343403" rtl="0" eaLnBrk="1" latinLnBrk="0" hangingPunct="1">
        <a:spcBef>
          <a:spcPct val="0"/>
        </a:spcBef>
        <a:buNone/>
        <a:defRPr sz="3200" b="0" i="0" kern="1200">
          <a:solidFill>
            <a:schemeClr val="tx1">
              <a:lumMod val="75000"/>
              <a:lumOff val="25000"/>
            </a:schemeClr>
          </a:solidFill>
          <a:latin typeface="Tele-GroteskFet" pitchFamily="2" charset="0"/>
          <a:ea typeface="+mj-ea"/>
          <a:cs typeface="Tele-GroteskFet" pitchFamily="2" charset="0"/>
        </a:defRPr>
      </a:lvl1pPr>
    </p:titleStyle>
    <p:bodyStyle>
      <a:lvl1pPr marL="257552" indent="-257552" algn="l" defTabSz="343403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itchFamily="34" charset="0"/>
        </a:defRPr>
      </a:lvl1pPr>
      <a:lvl2pPr marL="558030" indent="-214627" algn="l" defTabSz="343403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itchFamily="34" charset="0"/>
        </a:defRPr>
      </a:lvl2pPr>
      <a:lvl3pPr marL="858507" indent="-171701" algn="l" defTabSz="343403" rtl="0" eaLnBrk="1" latinLnBrk="0" hangingPunct="1">
        <a:spcBef>
          <a:spcPct val="20000"/>
        </a:spcBef>
        <a:buFont typeface="Arial"/>
        <a:buChar char="•"/>
        <a:defRPr sz="1500" b="0" i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itchFamily="34" charset="0"/>
        </a:defRPr>
      </a:lvl3pPr>
      <a:lvl4pPr marL="1201910" indent="-171701" algn="l" defTabSz="343403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itchFamily="34" charset="0"/>
        </a:defRPr>
      </a:lvl4pPr>
      <a:lvl5pPr marL="1545313" indent="-171701" algn="l" defTabSz="343403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itchFamily="34" charset="0"/>
        </a:defRPr>
      </a:lvl5pPr>
      <a:lvl6pPr marL="1888716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2119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5522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8925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40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806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09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612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7015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0418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82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722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79" y="150252"/>
            <a:ext cx="8825079" cy="552973"/>
          </a:xfrm>
          <a:prstGeom prst="rect">
            <a:avLst/>
          </a:prstGeom>
        </p:spPr>
        <p:txBody>
          <a:bodyPr vert="horz" lIns="68681" tIns="34340" rIns="68681" bIns="34340" rtlCol="0" anchor="ctr">
            <a:normAutofit/>
          </a:bodyPr>
          <a:lstStyle/>
          <a:p>
            <a:r>
              <a:rPr lang="en-US" dirty="0"/>
              <a:t>Body – no image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6075"/>
            <a:ext cx="8825078" cy="3883704"/>
          </a:xfrm>
          <a:prstGeom prst="rect">
            <a:avLst/>
          </a:prstGeom>
        </p:spPr>
        <p:txBody>
          <a:bodyPr vert="horz" lIns="68681" tIns="34340" rIns="68681" bIns="3434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61AF82-B2CD-DC4C-882F-DF7021C9A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4763E8-FA2B-9141-8ABC-5B7B38C2C35E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accent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8AF7CE43-CD6B-E34C-B5A7-013775297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9833" y="4751598"/>
            <a:ext cx="254684" cy="3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839" r:id="rId3"/>
    <p:sldLayoutId id="2147483852" r:id="rId4"/>
    <p:sldLayoutId id="2147483739" r:id="rId5"/>
    <p:sldLayoutId id="2147483869" r:id="rId6"/>
    <p:sldLayoutId id="2147483853" r:id="rId7"/>
    <p:sldLayoutId id="2147483740" r:id="rId8"/>
    <p:sldLayoutId id="2147483860" r:id="rId9"/>
  </p:sldLayoutIdLst>
  <p:hf sldNum="0" hdr="0" dt="0"/>
  <p:txStyles>
    <p:titleStyle>
      <a:lvl1pPr algn="l" defTabSz="343403" rtl="0" eaLnBrk="1" latinLnBrk="0" hangingPunct="1">
        <a:spcBef>
          <a:spcPct val="0"/>
        </a:spcBef>
        <a:buNone/>
        <a:defRPr sz="3200" b="0" i="0" kern="1200">
          <a:solidFill>
            <a:schemeClr val="accent1"/>
          </a:solidFill>
          <a:latin typeface="+mj-lt"/>
          <a:ea typeface="TeleGrotesk Next Ultra" pitchFamily="2" charset="0"/>
          <a:cs typeface="TeleGrotesk Next Ultra" pitchFamily="2" charset="0"/>
        </a:defRPr>
      </a:lvl1pPr>
    </p:titleStyle>
    <p:bodyStyle>
      <a:lvl1pPr marL="257552" indent="-257552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b="1" i="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58030" indent="-214627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858507" indent="-171701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500" b="0" i="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201910" indent="-171701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200" b="0" i="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545313" indent="-171701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5pPr>
      <a:lvl6pPr marL="1888716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2119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5522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8925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40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806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09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612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7015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0418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82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722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79" y="150252"/>
            <a:ext cx="8825079" cy="552973"/>
          </a:xfrm>
          <a:prstGeom prst="rect">
            <a:avLst/>
          </a:prstGeom>
        </p:spPr>
        <p:txBody>
          <a:bodyPr vert="horz" lIns="68681" tIns="34340" rIns="68681" bIns="34340" rtlCol="0" anchor="ctr">
            <a:normAutofit/>
          </a:bodyPr>
          <a:lstStyle/>
          <a:p>
            <a:r>
              <a:rPr lang="en-US" dirty="0"/>
              <a:t>Body Slides with Image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6075"/>
            <a:ext cx="8825078" cy="3883704"/>
          </a:xfrm>
          <a:prstGeom prst="rect">
            <a:avLst/>
          </a:prstGeom>
        </p:spPr>
        <p:txBody>
          <a:bodyPr vert="horz" lIns="68681" tIns="34340" rIns="68681" bIns="3434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00C36C0-C151-B84F-89D6-B19CD7E69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lvl1pPr algn="r">
              <a:defRPr sz="900" b="0" i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defRPr>
            </a:lvl1pPr>
          </a:lstStyle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085C0C0-F226-FE41-8EA1-E5BCBD71401B}"/>
              </a:ext>
            </a:extLst>
          </p:cNvPr>
          <p:cNvSpPr txBox="1">
            <a:spLocks/>
          </p:cNvSpPr>
          <p:nvPr userDrawn="1"/>
        </p:nvSpPr>
        <p:spPr>
          <a:xfrm>
            <a:off x="8654002" y="4945694"/>
            <a:ext cx="466079" cy="151607"/>
          </a:xfrm>
          <a:prstGeom prst="rect">
            <a:avLst/>
          </a:prstGeom>
        </p:spPr>
        <p:txBody>
          <a:bodyPr vert="horz" lIns="68681" tIns="34340" rIns="68681" bIns="34340" rtlCol="0" anchor="ctr"/>
          <a:lstStyle>
            <a:defPPr>
              <a:defRPr lang="en-US"/>
            </a:defPPr>
            <a:lvl1pPr marL="0" algn="l" defTabSz="343403" rtl="0" eaLnBrk="1" latinLnBrk="0" hangingPunct="1">
              <a:defRPr sz="900" kern="1200">
                <a:solidFill>
                  <a:srgbClr val="FFFFFF"/>
                </a:solidFill>
                <a:latin typeface="Tele-GroteskHal" pitchFamily="2" charset="0"/>
                <a:ea typeface="+mn-ea"/>
                <a:cs typeface="+mn-cs"/>
              </a:defRPr>
            </a:lvl1pPr>
            <a:lvl2pPr marL="34340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806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0209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3612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7015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60418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3820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7223" algn="l" defTabSz="34340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F40C39-5108-E841-85F7-F0B9C0D30E8D}" type="slidenum">
              <a:rPr lang="en-US" smtClean="0">
                <a:solidFill>
                  <a:schemeClr val="accent1"/>
                </a:solidFill>
                <a:latin typeface="TeleGrotesk Next Medium" pitchFamily="2" charset="0"/>
                <a:ea typeface="TeleGrotesk Next Medium" pitchFamily="2" charset="0"/>
                <a:cs typeface="TeleGrotesk Next Medium" pitchFamily="2" charset="0"/>
              </a:rPr>
              <a:pPr/>
              <a:t>‹#›</a:t>
            </a:fld>
            <a:endParaRPr lang="en-US" dirty="0">
              <a:solidFill>
                <a:schemeClr val="accent1"/>
              </a:solidFill>
              <a:latin typeface="TeleGrotesk Next Medium" pitchFamily="2" charset="0"/>
              <a:ea typeface="TeleGrotesk Next Medium" pitchFamily="2" charset="0"/>
              <a:cs typeface="TeleGrotesk Next Medium" pitchFamily="2" charset="0"/>
            </a:endParaRPr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0EF151B8-CE97-6F4E-97B6-BFC9B64DC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29833" y="4751598"/>
            <a:ext cx="254684" cy="3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777" r:id="rId2"/>
    <p:sldLayoutId id="2147483898" r:id="rId3"/>
    <p:sldLayoutId id="2147483900" r:id="rId4"/>
    <p:sldLayoutId id="2147483902" r:id="rId5"/>
    <p:sldLayoutId id="2147483904" r:id="rId6"/>
    <p:sldLayoutId id="2147483810" r:id="rId7"/>
    <p:sldLayoutId id="2147483811" r:id="rId8"/>
    <p:sldLayoutId id="2147483814" r:id="rId9"/>
    <p:sldLayoutId id="2147483906" r:id="rId10"/>
    <p:sldLayoutId id="2147483908" r:id="rId11"/>
    <p:sldLayoutId id="2147483910" r:id="rId12"/>
    <p:sldLayoutId id="2147483912" r:id="rId13"/>
  </p:sldLayoutIdLst>
  <p:hf sldNum="0" hdr="0" dt="0"/>
  <p:txStyles>
    <p:titleStyle>
      <a:lvl1pPr algn="l" defTabSz="343403" rtl="0" eaLnBrk="1" latinLnBrk="0" hangingPunct="1">
        <a:spcBef>
          <a:spcPct val="0"/>
        </a:spcBef>
        <a:buNone/>
        <a:defRPr sz="3200" b="0" i="0" kern="1200">
          <a:solidFill>
            <a:schemeClr val="accent1"/>
          </a:solidFill>
          <a:latin typeface="+mj-lt"/>
          <a:ea typeface="+mj-ea"/>
          <a:cs typeface="Tele-GroteskUlt" pitchFamily="2" charset="0"/>
        </a:defRPr>
      </a:lvl1pPr>
    </p:titleStyle>
    <p:bodyStyle>
      <a:lvl1pPr marL="257552" indent="-257552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b="1" i="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58030" indent="-214627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858507" indent="-171701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500" b="0" i="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201910" indent="-171701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200" b="0" i="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545313" indent="-171701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5pPr>
      <a:lvl6pPr marL="1888716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2119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5522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8925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40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806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09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612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7015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0418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82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722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257175" y="1493342"/>
            <a:ext cx="8099426" cy="9667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3403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E20074"/>
                </a:solidFill>
                <a:latin typeface="Tele-GroteskUlt" pitchFamily="2" charset="0"/>
                <a:ea typeface="+mj-ea"/>
                <a:cs typeface="Tele-GroteskUlt" pitchFamily="2" charset="0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j-lt"/>
              </a:rPr>
              <a:t>Closing</a:t>
            </a:r>
            <a:r>
              <a:rPr lang="en-US" baseline="0" dirty="0">
                <a:solidFill>
                  <a:schemeClr val="accent1"/>
                </a:solidFill>
                <a:latin typeface="+mj-lt"/>
              </a:rPr>
              <a:t> Slides</a:t>
            </a:r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545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2" r:id="rId2"/>
    <p:sldLayoutId id="2147483731" r:id="rId3"/>
    <p:sldLayoutId id="2147483914" r:id="rId4"/>
    <p:sldLayoutId id="2147483916" r:id="rId5"/>
    <p:sldLayoutId id="2147483918" r:id="rId6"/>
    <p:sldLayoutId id="2147483922" r:id="rId7"/>
    <p:sldLayoutId id="2147483864" r:id="rId8"/>
  </p:sldLayoutIdLst>
  <p:hf sldNum="0" hdr="0" dt="0"/>
  <p:txStyles>
    <p:titleStyle>
      <a:lvl1pPr algn="ctr" defTabSz="343403" rtl="0" eaLnBrk="1" latinLnBrk="0" hangingPunct="1">
        <a:spcBef>
          <a:spcPct val="0"/>
        </a:spcBef>
        <a:buNone/>
        <a:defRPr sz="3200" b="0" i="0" kern="1200">
          <a:solidFill>
            <a:schemeClr val="tx1">
              <a:lumMod val="75000"/>
              <a:lumOff val="25000"/>
            </a:schemeClr>
          </a:solidFill>
          <a:latin typeface="Tele-GroteskUlt" pitchFamily="2" charset="0"/>
          <a:ea typeface="+mj-ea"/>
          <a:cs typeface="Tele-GroteskUlt" pitchFamily="2" charset="0"/>
        </a:defRPr>
      </a:lvl1pPr>
    </p:titleStyle>
    <p:bodyStyle>
      <a:lvl1pPr marL="257552" indent="-257552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b="0" i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Arial" pitchFamily="34" charset="0"/>
        </a:defRPr>
      </a:lvl1pPr>
      <a:lvl2pPr marL="558030" indent="-214627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2pPr>
      <a:lvl3pPr marL="858507" indent="-171701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5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3pPr>
      <a:lvl4pPr marL="1201910" indent="-171701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4pPr>
      <a:lvl5pPr marL="1545313" indent="-171701" algn="l" defTabSz="343403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5pPr>
      <a:lvl6pPr marL="1888716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2119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5522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8925" indent="-171701" algn="l" defTabSz="34340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40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806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09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3612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7015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0418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3820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7223" algn="l" defTabSz="343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7865F2-9E5E-4967-92F9-71FA8C40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T-Mobile RAM Usage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7DBFF-1D59-4DD6-9DC2-BFD7CC75C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09ED3E3-E047-024A-9B6E-1BF32C68DA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Chrissy Lazzerini 6/25/2020</a:t>
            </a:r>
          </a:p>
        </p:txBody>
      </p:sp>
    </p:spTree>
    <p:extLst>
      <p:ext uri="{BB962C8B-B14F-4D97-AF65-F5344CB8AC3E}">
        <p14:creationId xmlns:p14="http://schemas.microsoft.com/office/powerpoint/2010/main" val="2206103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CD031E-379E-4271-BFB3-55C2088D0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61237"/>
            <a:ext cx="5046344" cy="338105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C0B7A9-BDF8-4727-B78B-6624C9F5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224" y="2352885"/>
            <a:ext cx="3741039" cy="1271584"/>
          </a:xfrm>
          <a:prstGeom prst="rect">
            <a:avLst/>
          </a:prstGeom>
          <a:noFill/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C735477-057C-4F90-8725-B1F3ADCE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46304"/>
            <a:ext cx="8787384" cy="552973"/>
          </a:xfrm>
        </p:spPr>
        <p:txBody>
          <a:bodyPr/>
          <a:lstStyle/>
          <a:p>
            <a:r>
              <a:rPr lang="en-US" dirty="0"/>
              <a:t>RAM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48040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E4038-5FB8-4DBC-B356-64F923F43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686" y="1024128"/>
            <a:ext cx="5230623" cy="3739895"/>
          </a:xfrm>
          <a:prstGeom prst="rect">
            <a:avLst/>
          </a:prstGeom>
          <a:noFill/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C735477-057C-4F90-8725-B1F3ADCE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29" y="153179"/>
            <a:ext cx="8778239" cy="55297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RAM Configuration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92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BC735477-057C-4F90-8725-B1F3ADCE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46304"/>
            <a:ext cx="8787384" cy="552973"/>
          </a:xfrm>
        </p:spPr>
        <p:txBody>
          <a:bodyPr/>
          <a:lstStyle/>
          <a:p>
            <a:r>
              <a:rPr lang="en-US"/>
              <a:t>RAM Configuration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AAAC88-135C-4C6D-8297-BC2142CF6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2" y="1009650"/>
            <a:ext cx="5769138" cy="366208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A76632-6565-440D-917B-D53362C1859F}"/>
              </a:ext>
            </a:extLst>
          </p:cNvPr>
          <p:cNvGrpSpPr/>
          <p:nvPr/>
        </p:nvGrpSpPr>
        <p:grpSpPr>
          <a:xfrm>
            <a:off x="5781920" y="1495425"/>
            <a:ext cx="3266388" cy="2381250"/>
            <a:chOff x="5781920" y="1519338"/>
            <a:chExt cx="3904762" cy="27523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93A7F0-4750-4EA1-8D43-A89E907F9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0968" y="1519338"/>
              <a:ext cx="3885714" cy="16095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6CD641-8E29-44E0-8732-1EDB5F5BE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1920" y="3109832"/>
              <a:ext cx="3904762" cy="1161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274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664B82B-DAF4-43CA-9623-5496A98BE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0811"/>
            <a:ext cx="3315907" cy="2141265"/>
          </a:xfrm>
        </p:spPr>
        <p:txBody>
          <a:bodyPr wrap="square" anchor="ctr">
            <a:normAutofit/>
          </a:bodyPr>
          <a:lstStyle/>
          <a:p>
            <a:r>
              <a:rPr lang="en-US" sz="4000" dirty="0"/>
              <a:t>Auto Un-Post Requisitions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B43613CF-BF4D-4A2A-B784-874713BAF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/>
              <a:t>T-Mobile Confidential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62DCE0-D9FA-4331-B079-52C20D7101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49783" y="37617"/>
            <a:ext cx="5529628" cy="2062972"/>
          </a:xfrm>
        </p:spPr>
        <p:txBody>
          <a:bodyPr>
            <a:normAutofit/>
          </a:bodyPr>
          <a:lstStyle/>
          <a:p>
            <a:pPr marL="0" indent="0">
              <a:buClr>
                <a:srgbClr val="E20074"/>
              </a:buClr>
              <a:buNone/>
            </a:pPr>
            <a:r>
              <a:rPr lang="en-US" sz="1800" b="0" dirty="0">
                <a:solidFill>
                  <a:srgbClr val="3C3C3C"/>
                </a:solidFill>
              </a:rPr>
              <a:t>How does this work?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Can be different for each workflow – Care, Retail, Professional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All 3 look at if this is a sourcing req or not first as this does not apply to sourcing/evergreen </a:t>
            </a:r>
            <a:r>
              <a:rPr lang="en-US" sz="1400" b="0" dirty="0" err="1">
                <a:solidFill>
                  <a:srgbClr val="3C3C3C"/>
                </a:solidFill>
              </a:rPr>
              <a:t>reqs</a:t>
            </a:r>
            <a:endParaRPr lang="en-US" sz="1400" b="0" dirty="0">
              <a:solidFill>
                <a:srgbClr val="3C3C3C"/>
              </a:solidFill>
            </a:endParaRP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Looks at the positions remaining on the Req Sub Form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Un-posts from all Talent Gateways specified</a:t>
            </a:r>
          </a:p>
          <a:p>
            <a:pPr lvl="1">
              <a:buClr>
                <a:srgbClr val="E20074"/>
              </a:buClr>
            </a:pPr>
            <a:r>
              <a:rPr lang="en-US" sz="1200" dirty="0">
                <a:solidFill>
                  <a:srgbClr val="3C3C3C"/>
                </a:solidFill>
              </a:rPr>
              <a:t>This does not have to be all of them and can be certain ones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F6B421-66FD-4B40-A79B-A330FEBCFEB8}"/>
              </a:ext>
            </a:extLst>
          </p:cNvPr>
          <p:cNvSpPr txBox="1">
            <a:spLocks/>
          </p:cNvSpPr>
          <p:nvPr/>
        </p:nvSpPr>
        <p:spPr>
          <a:xfrm>
            <a:off x="3454400" y="3645163"/>
            <a:ext cx="1076325" cy="332826"/>
          </a:xfrm>
          <a:prstGeom prst="rect">
            <a:avLst/>
          </a:prstGeom>
        </p:spPr>
        <p:txBody>
          <a:bodyPr vert="horz" lIns="68681" tIns="34340" rIns="68681" bIns="34340" rtlCol="0">
            <a:normAutofit lnSpcReduction="10000"/>
          </a:bodyPr>
          <a:lstStyle>
            <a:lvl1pPr marL="257552" indent="-257552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b="1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58030" indent="-214627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58507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01910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545313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1888716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2119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5522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8925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20074"/>
              </a:buClr>
              <a:buFont typeface="Wingdings" panose="05000000000000000000" pitchFamily="2" charset="2"/>
              <a:buNone/>
            </a:pPr>
            <a:r>
              <a:rPr lang="en-US" sz="1800" b="0" dirty="0">
                <a:solidFill>
                  <a:srgbClr val="3C3C3C"/>
                </a:solidFill>
              </a:rPr>
              <a:t>2019 Data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F06095-C310-4356-9DE3-63DA8ECB7929}"/>
              </a:ext>
            </a:extLst>
          </p:cNvPr>
          <p:cNvSpPr txBox="1">
            <a:spLocks/>
          </p:cNvSpPr>
          <p:nvPr/>
        </p:nvSpPr>
        <p:spPr>
          <a:xfrm>
            <a:off x="3454400" y="2568554"/>
            <a:ext cx="1571625" cy="332826"/>
          </a:xfrm>
          <a:prstGeom prst="rect">
            <a:avLst/>
          </a:prstGeom>
        </p:spPr>
        <p:txBody>
          <a:bodyPr vert="horz" lIns="68681" tIns="34340" rIns="68681" bIns="34340" rtlCol="0">
            <a:normAutofit lnSpcReduction="10000"/>
          </a:bodyPr>
          <a:lstStyle>
            <a:lvl1pPr marL="257552" indent="-257552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b="1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58030" indent="-214627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58507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01910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545313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1888716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2119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5522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8925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20074"/>
              </a:buClr>
              <a:buFont typeface="Wingdings" panose="05000000000000000000" pitchFamily="2" charset="2"/>
              <a:buNone/>
            </a:pPr>
            <a:r>
              <a:rPr lang="en-US" sz="1800" b="0" dirty="0">
                <a:solidFill>
                  <a:srgbClr val="3C3C3C"/>
                </a:solidFill>
              </a:rPr>
              <a:t>2020 YTD Data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1F2C9C-7558-4310-A351-110E3E5F9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319285"/>
              </p:ext>
            </p:extLst>
          </p:nvPr>
        </p:nvGraphicFramePr>
        <p:xfrm>
          <a:off x="3454399" y="3891850"/>
          <a:ext cx="5193841" cy="8202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232">
                  <a:extLst>
                    <a:ext uri="{9D8B030D-6E8A-4147-A177-3AD203B41FA5}">
                      <a16:colId xmlns:a16="http://schemas.microsoft.com/office/drawing/2014/main" val="3736328624"/>
                    </a:ext>
                  </a:extLst>
                </a:gridCol>
                <a:gridCol w="1011068">
                  <a:extLst>
                    <a:ext uri="{9D8B030D-6E8A-4147-A177-3AD203B41FA5}">
                      <a16:colId xmlns:a16="http://schemas.microsoft.com/office/drawing/2014/main" val="2961483397"/>
                    </a:ext>
                  </a:extLst>
                </a:gridCol>
                <a:gridCol w="1014530">
                  <a:extLst>
                    <a:ext uri="{9D8B030D-6E8A-4147-A177-3AD203B41FA5}">
                      <a16:colId xmlns:a16="http://schemas.microsoft.com/office/drawing/2014/main" val="3206598390"/>
                    </a:ext>
                  </a:extLst>
                </a:gridCol>
                <a:gridCol w="1340011">
                  <a:extLst>
                    <a:ext uri="{9D8B030D-6E8A-4147-A177-3AD203B41FA5}">
                      <a16:colId xmlns:a16="http://schemas.microsoft.com/office/drawing/2014/main" val="4280025341"/>
                    </a:ext>
                  </a:extLst>
                </a:gridCol>
              </a:tblGrid>
              <a:tr h="409586"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Trigger Name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 of Triggers run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Rules per Trigger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# of Rules run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647706"/>
                  </a:ext>
                </a:extLst>
              </a:tr>
              <a:tr h="410626">
                <a:tc>
                  <a:txBody>
                    <a:bodyPr/>
                    <a:lstStyle/>
                    <a:p>
                      <a:pPr marL="0" algn="l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 Status - Sent Offer letter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16,979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118,853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32047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6E988CE-D5A5-4D0D-9B55-C73FDABCA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262589"/>
              </p:ext>
            </p:extLst>
          </p:nvPr>
        </p:nvGraphicFramePr>
        <p:xfrm>
          <a:off x="3454399" y="2824951"/>
          <a:ext cx="5193841" cy="8202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232">
                  <a:extLst>
                    <a:ext uri="{9D8B030D-6E8A-4147-A177-3AD203B41FA5}">
                      <a16:colId xmlns:a16="http://schemas.microsoft.com/office/drawing/2014/main" val="3736328624"/>
                    </a:ext>
                  </a:extLst>
                </a:gridCol>
                <a:gridCol w="1011068">
                  <a:extLst>
                    <a:ext uri="{9D8B030D-6E8A-4147-A177-3AD203B41FA5}">
                      <a16:colId xmlns:a16="http://schemas.microsoft.com/office/drawing/2014/main" val="2961483397"/>
                    </a:ext>
                  </a:extLst>
                </a:gridCol>
                <a:gridCol w="1014530">
                  <a:extLst>
                    <a:ext uri="{9D8B030D-6E8A-4147-A177-3AD203B41FA5}">
                      <a16:colId xmlns:a16="http://schemas.microsoft.com/office/drawing/2014/main" val="3206598390"/>
                    </a:ext>
                  </a:extLst>
                </a:gridCol>
                <a:gridCol w="1340011">
                  <a:extLst>
                    <a:ext uri="{9D8B030D-6E8A-4147-A177-3AD203B41FA5}">
                      <a16:colId xmlns:a16="http://schemas.microsoft.com/office/drawing/2014/main" val="4280025341"/>
                    </a:ext>
                  </a:extLst>
                </a:gridCol>
              </a:tblGrid>
              <a:tr h="409586"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Trigger Name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 of Triggers run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Rules per Trigger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# of Rules run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647706"/>
                  </a:ext>
                </a:extLst>
              </a:tr>
              <a:tr h="410626">
                <a:tc>
                  <a:txBody>
                    <a:bodyPr/>
                    <a:lstStyle/>
                    <a:p>
                      <a:pPr marL="0" algn="l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 Status - Sent Offer letter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3,266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22,862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320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14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BC735477-057C-4F90-8725-B1F3ADCE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46304"/>
            <a:ext cx="8787384" cy="552973"/>
          </a:xfrm>
        </p:spPr>
        <p:txBody>
          <a:bodyPr/>
          <a:lstStyle/>
          <a:p>
            <a:r>
              <a:rPr lang="en-US"/>
              <a:t>RAM Configuration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3C2CA-6CC6-4303-B0C1-32624D258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6" y="1097688"/>
            <a:ext cx="5969768" cy="3217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B32AC-08B9-4AD1-855F-E71F29BFF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343" y="2076450"/>
            <a:ext cx="2915546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664B82B-DAF4-43CA-9623-5496A98BE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0811"/>
            <a:ext cx="3315907" cy="2141265"/>
          </a:xfrm>
        </p:spPr>
        <p:txBody>
          <a:bodyPr wrap="square" anchor="ctr">
            <a:normAutofit/>
          </a:bodyPr>
          <a:lstStyle/>
          <a:p>
            <a:r>
              <a:rPr lang="en-US" sz="4000" dirty="0"/>
              <a:t>Auto Un-Post Requisitions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B43613CF-BF4D-4A2A-B784-874713BAF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/>
              <a:t>T-Mobile Confidential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62DCE0-D9FA-4331-B079-52C20D7101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49783" y="37616"/>
            <a:ext cx="5529628" cy="2429359"/>
          </a:xfrm>
        </p:spPr>
        <p:txBody>
          <a:bodyPr>
            <a:normAutofit/>
          </a:bodyPr>
          <a:lstStyle/>
          <a:p>
            <a:pPr marL="0" indent="0">
              <a:buClr>
                <a:srgbClr val="E20074"/>
              </a:buClr>
              <a:buNone/>
            </a:pPr>
            <a:r>
              <a:rPr lang="en-US" sz="1800" b="0" dirty="0">
                <a:solidFill>
                  <a:srgbClr val="3C3C3C"/>
                </a:solidFill>
              </a:rPr>
              <a:t>Retail has a specific and different one at HR Status: To be screened – Retail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Looks at Retail req template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Checks if it is a sourcing req or not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Checks Brand as we have a couple of different Brands and not all want this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Counts the number of people in To be screened – Retail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At 50 for the count, it will un-post the req from all Gateways specified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It also sends communications out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F6B421-66FD-4B40-A79B-A330FEBCFEB8}"/>
              </a:ext>
            </a:extLst>
          </p:cNvPr>
          <p:cNvSpPr txBox="1">
            <a:spLocks/>
          </p:cNvSpPr>
          <p:nvPr/>
        </p:nvSpPr>
        <p:spPr>
          <a:xfrm>
            <a:off x="3454400" y="3645163"/>
            <a:ext cx="1076325" cy="332826"/>
          </a:xfrm>
          <a:prstGeom prst="rect">
            <a:avLst/>
          </a:prstGeom>
        </p:spPr>
        <p:txBody>
          <a:bodyPr vert="horz" lIns="68681" tIns="34340" rIns="68681" bIns="34340" rtlCol="0">
            <a:normAutofit lnSpcReduction="10000"/>
          </a:bodyPr>
          <a:lstStyle>
            <a:lvl1pPr marL="257552" indent="-257552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b="1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58030" indent="-214627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58507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01910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545313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1888716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2119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5522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8925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20074"/>
              </a:buClr>
              <a:buFont typeface="Wingdings" panose="05000000000000000000" pitchFamily="2" charset="2"/>
              <a:buNone/>
            </a:pPr>
            <a:r>
              <a:rPr lang="en-US" sz="1800" b="0" dirty="0">
                <a:solidFill>
                  <a:srgbClr val="3C3C3C"/>
                </a:solidFill>
              </a:rPr>
              <a:t>2019 Data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F06095-C310-4356-9DE3-63DA8ECB7929}"/>
              </a:ext>
            </a:extLst>
          </p:cNvPr>
          <p:cNvSpPr txBox="1">
            <a:spLocks/>
          </p:cNvSpPr>
          <p:nvPr/>
        </p:nvSpPr>
        <p:spPr>
          <a:xfrm>
            <a:off x="3454400" y="2568554"/>
            <a:ext cx="1571625" cy="332826"/>
          </a:xfrm>
          <a:prstGeom prst="rect">
            <a:avLst/>
          </a:prstGeom>
        </p:spPr>
        <p:txBody>
          <a:bodyPr vert="horz" lIns="68681" tIns="34340" rIns="68681" bIns="34340" rtlCol="0">
            <a:normAutofit lnSpcReduction="10000"/>
          </a:bodyPr>
          <a:lstStyle>
            <a:lvl1pPr marL="257552" indent="-257552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b="1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58030" indent="-214627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58507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01910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545313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1888716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2119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5522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8925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20074"/>
              </a:buClr>
              <a:buFont typeface="Wingdings" panose="05000000000000000000" pitchFamily="2" charset="2"/>
              <a:buNone/>
            </a:pPr>
            <a:r>
              <a:rPr lang="en-US" sz="1800" b="0" dirty="0">
                <a:solidFill>
                  <a:srgbClr val="3C3C3C"/>
                </a:solidFill>
              </a:rPr>
              <a:t>2020 YTD Data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1F2C9C-7558-4310-A351-110E3E5F9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745955"/>
              </p:ext>
            </p:extLst>
          </p:nvPr>
        </p:nvGraphicFramePr>
        <p:xfrm>
          <a:off x="3454400" y="3891850"/>
          <a:ext cx="5381129" cy="829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4157">
                  <a:extLst>
                    <a:ext uri="{9D8B030D-6E8A-4147-A177-3AD203B41FA5}">
                      <a16:colId xmlns:a16="http://schemas.microsoft.com/office/drawing/2014/main" val="3736328624"/>
                    </a:ext>
                  </a:extLst>
                </a:gridCol>
                <a:gridCol w="1047527">
                  <a:extLst>
                    <a:ext uri="{9D8B030D-6E8A-4147-A177-3AD203B41FA5}">
                      <a16:colId xmlns:a16="http://schemas.microsoft.com/office/drawing/2014/main" val="2961483397"/>
                    </a:ext>
                  </a:extLst>
                </a:gridCol>
                <a:gridCol w="1051114">
                  <a:extLst>
                    <a:ext uri="{9D8B030D-6E8A-4147-A177-3AD203B41FA5}">
                      <a16:colId xmlns:a16="http://schemas.microsoft.com/office/drawing/2014/main" val="3206598390"/>
                    </a:ext>
                  </a:extLst>
                </a:gridCol>
                <a:gridCol w="1388331">
                  <a:extLst>
                    <a:ext uri="{9D8B030D-6E8A-4147-A177-3AD203B41FA5}">
                      <a16:colId xmlns:a16="http://schemas.microsoft.com/office/drawing/2014/main" val="4280025341"/>
                    </a:ext>
                  </a:extLst>
                </a:gridCol>
              </a:tblGrid>
              <a:tr h="414435"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Trigger Name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 of Triggers run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Rules per Trigger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# of Rules run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647706"/>
                  </a:ext>
                </a:extLst>
              </a:tr>
              <a:tr h="415487">
                <a:tc>
                  <a:txBody>
                    <a:bodyPr/>
                    <a:lstStyle/>
                    <a:p>
                      <a:pPr marL="0" algn="l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 Status: To be screened - Retail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171,601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343,202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32047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6E988CE-D5A5-4D0D-9B55-C73FDABCA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013852"/>
              </p:ext>
            </p:extLst>
          </p:nvPr>
        </p:nvGraphicFramePr>
        <p:xfrm>
          <a:off x="3454400" y="2824951"/>
          <a:ext cx="5381129" cy="829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4157">
                  <a:extLst>
                    <a:ext uri="{9D8B030D-6E8A-4147-A177-3AD203B41FA5}">
                      <a16:colId xmlns:a16="http://schemas.microsoft.com/office/drawing/2014/main" val="3736328624"/>
                    </a:ext>
                  </a:extLst>
                </a:gridCol>
                <a:gridCol w="1047527">
                  <a:extLst>
                    <a:ext uri="{9D8B030D-6E8A-4147-A177-3AD203B41FA5}">
                      <a16:colId xmlns:a16="http://schemas.microsoft.com/office/drawing/2014/main" val="2961483397"/>
                    </a:ext>
                  </a:extLst>
                </a:gridCol>
                <a:gridCol w="1051114">
                  <a:extLst>
                    <a:ext uri="{9D8B030D-6E8A-4147-A177-3AD203B41FA5}">
                      <a16:colId xmlns:a16="http://schemas.microsoft.com/office/drawing/2014/main" val="3206598390"/>
                    </a:ext>
                  </a:extLst>
                </a:gridCol>
                <a:gridCol w="1388331">
                  <a:extLst>
                    <a:ext uri="{9D8B030D-6E8A-4147-A177-3AD203B41FA5}">
                      <a16:colId xmlns:a16="http://schemas.microsoft.com/office/drawing/2014/main" val="4280025341"/>
                    </a:ext>
                  </a:extLst>
                </a:gridCol>
              </a:tblGrid>
              <a:tr h="414435"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Trigger Name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 of Triggers run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Rules per Trigger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# of Rules run</a:t>
                      </a:r>
                    </a:p>
                  </a:txBody>
                  <a:tcPr marL="8497" marR="8497" marT="8497" marB="0" anchor="b">
                    <a:solidFill>
                      <a:srgbClr val="E200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647706"/>
                  </a:ext>
                </a:extLst>
              </a:tr>
              <a:tr h="415487">
                <a:tc>
                  <a:txBody>
                    <a:bodyPr/>
                    <a:lstStyle/>
                    <a:p>
                      <a:pPr marL="0" algn="l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 Status: To be screened - Retail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39,950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79,900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320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605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6D018C-3FF6-4A3A-8E62-10E40F158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85"/>
          <a:stretch/>
        </p:blipFill>
        <p:spPr>
          <a:xfrm>
            <a:off x="132617" y="1088363"/>
            <a:ext cx="5460178" cy="349316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C735477-057C-4F90-8725-B1F3ADCE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46304"/>
            <a:ext cx="8787384" cy="552973"/>
          </a:xfrm>
        </p:spPr>
        <p:txBody>
          <a:bodyPr/>
          <a:lstStyle/>
          <a:p>
            <a:r>
              <a:rPr lang="en-US"/>
              <a:t>RAM Configuration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6A69A-F819-4942-B094-CF744CD99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18" y="1279279"/>
            <a:ext cx="3407423" cy="1292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53830-0CBD-43A4-9B48-BB241E854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840" y="3028950"/>
            <a:ext cx="3407423" cy="132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04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6A72C7-1BC1-4056-B052-C6961097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Talk!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B7862AC-BCAA-4824-AD86-B77D5C09D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1412" y="2805027"/>
            <a:ext cx="6382765" cy="900197"/>
          </a:xfrm>
        </p:spPr>
        <p:txBody>
          <a:bodyPr/>
          <a:lstStyle/>
          <a:p>
            <a:r>
              <a:rPr lang="en-US" dirty="0"/>
              <a:t>Chrissy Lazzerini</a:t>
            </a:r>
          </a:p>
          <a:p>
            <a:r>
              <a:rPr lang="en-US" dirty="0"/>
              <a:t>Christina.Lazzerini@T-Mobile.com</a:t>
            </a:r>
          </a:p>
        </p:txBody>
      </p:sp>
    </p:spTree>
    <p:extLst>
      <p:ext uri="{BB962C8B-B14F-4D97-AF65-F5344CB8AC3E}">
        <p14:creationId xmlns:p14="http://schemas.microsoft.com/office/powerpoint/2010/main" val="3669355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F9E02-BB5D-418F-9F33-8AB6A0B3E84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RAM Impact and efficiency</a:t>
            </a:r>
          </a:p>
          <a:p>
            <a:r>
              <a:rPr lang="en-US" dirty="0"/>
              <a:t>Did you know…..</a:t>
            </a:r>
          </a:p>
          <a:p>
            <a:r>
              <a:rPr lang="en-US" dirty="0"/>
              <a:t>Close and disposition RAM</a:t>
            </a:r>
          </a:p>
          <a:p>
            <a:r>
              <a:rPr lang="en-US" dirty="0"/>
              <a:t>Auto Un-post RAM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DFF681-AC20-48BD-AB8F-B6081E13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76740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E25C38-3F67-CF4C-B4E9-2ED2F8C60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T-Mobile Confidential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F862A-6BF2-EA40-BED4-726B9B3E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RAM Impact &amp; Efficiency</a:t>
            </a:r>
          </a:p>
        </p:txBody>
      </p:sp>
    </p:spTree>
    <p:extLst>
      <p:ext uri="{BB962C8B-B14F-4D97-AF65-F5344CB8AC3E}">
        <p14:creationId xmlns:p14="http://schemas.microsoft.com/office/powerpoint/2010/main" val="1506359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575,518 Communications sent YTD (June 9, 2020)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551,975 by RAM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Communications sent the most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Thank you for Applying – Internal and External applicants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Assessment Reminder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RAMs that sent the most communications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Sent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E469304D-9794-4BDB-9528-1AC1C2A7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1" y="1385190"/>
            <a:ext cx="3721100" cy="1789810"/>
          </a:xfrm>
          <a:prstGeom prst="roundRect">
            <a:avLst>
              <a:gd name="adj" fmla="val 16667"/>
            </a:avLst>
          </a:prstGeom>
          <a:solidFill>
            <a:srgbClr val="E8E8E8"/>
          </a:solidFill>
          <a:ln w="25400" algn="ctr">
            <a:solidFill>
              <a:srgbClr val="E2007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dirty="0">
                <a:latin typeface="Arial" panose="020B0604020202020204" pitchFamily="34" charset="0"/>
              </a:rPr>
              <a:t>Amount of time needed to send manually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0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dirty="0">
                <a:latin typeface="Arial" panose="020B0604020202020204" pitchFamily="34" charset="0"/>
              </a:rPr>
              <a:t>551,975*30 = 16,559,250 seconds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574.97 days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dirty="0">
                <a:latin typeface="Arial" panose="020B0604020202020204" pitchFamily="34" charset="0"/>
              </a:rPr>
              <a:t>114.99 weeks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E20074"/>
                </a:solidFill>
                <a:effectLst/>
                <a:latin typeface="Arial" panose="020B0604020202020204" pitchFamily="34" charset="0"/>
              </a:rPr>
              <a:t>~2.21 FTE dedicated to send manually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C65382C-A159-4EBA-B0CA-33D9E37E2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555702"/>
              </p:ext>
            </p:extLst>
          </p:nvPr>
        </p:nvGraphicFramePr>
        <p:xfrm>
          <a:off x="1955800" y="3295650"/>
          <a:ext cx="4978400" cy="1728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0748">
                  <a:extLst>
                    <a:ext uri="{9D8B030D-6E8A-4147-A177-3AD203B41FA5}">
                      <a16:colId xmlns:a16="http://schemas.microsoft.com/office/drawing/2014/main" val="1309991825"/>
                    </a:ext>
                  </a:extLst>
                </a:gridCol>
                <a:gridCol w="796153">
                  <a:extLst>
                    <a:ext uri="{9D8B030D-6E8A-4147-A177-3AD203B41FA5}">
                      <a16:colId xmlns:a16="http://schemas.microsoft.com/office/drawing/2014/main" val="256647729"/>
                    </a:ext>
                  </a:extLst>
                </a:gridCol>
                <a:gridCol w="869270">
                  <a:extLst>
                    <a:ext uri="{9D8B030D-6E8A-4147-A177-3AD203B41FA5}">
                      <a16:colId xmlns:a16="http://schemas.microsoft.com/office/drawing/2014/main" val="3610767791"/>
                    </a:ext>
                  </a:extLst>
                </a:gridCol>
                <a:gridCol w="853022">
                  <a:extLst>
                    <a:ext uri="{9D8B030D-6E8A-4147-A177-3AD203B41FA5}">
                      <a16:colId xmlns:a16="http://schemas.microsoft.com/office/drawing/2014/main" val="3144875756"/>
                    </a:ext>
                  </a:extLst>
                </a:gridCol>
                <a:gridCol w="1389207">
                  <a:extLst>
                    <a:ext uri="{9D8B030D-6E8A-4147-A177-3AD203B41FA5}">
                      <a16:colId xmlns:a16="http://schemas.microsoft.com/office/drawing/2014/main" val="2098674838"/>
                    </a:ext>
                  </a:extLst>
                </a:gridCol>
              </a:tblGrid>
              <a:tr h="613759"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Trigger Name</a:t>
                      </a:r>
                    </a:p>
                  </a:txBody>
                  <a:tcPr marL="7437" marR="7437" marT="743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 of Triggers run</a:t>
                      </a:r>
                    </a:p>
                  </a:txBody>
                  <a:tcPr marL="7437" marR="7437" marT="743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 of Rules per Trigger</a:t>
                      </a:r>
                    </a:p>
                  </a:txBody>
                  <a:tcPr marL="7437" marR="7437" marT="743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# of Rules run</a:t>
                      </a:r>
                    </a:p>
                  </a:txBody>
                  <a:tcPr marL="7437" marR="7437" marT="7437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 of Communications Sent</a:t>
                      </a:r>
                    </a:p>
                  </a:txBody>
                  <a:tcPr marL="7437" marR="7437" marT="7437" marB="0" anchor="b">
                    <a:solidFill>
                      <a:srgbClr val="E200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195216"/>
                  </a:ext>
                </a:extLst>
              </a:tr>
              <a:tr h="581114">
                <a:tc>
                  <a:txBody>
                    <a:bodyPr/>
                    <a:lstStyle/>
                    <a:p>
                      <a:pPr marL="0" algn="l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 Status - Needs Assessment</a:t>
                      </a:r>
                    </a:p>
                  </a:txBody>
                  <a:tcPr marL="7437" marR="7437" marT="7437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180,507</a:t>
                      </a:r>
                    </a:p>
                  </a:txBody>
                  <a:tcPr marL="7437" marR="7437" marT="7437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7437" marR="7437" marT="7437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397,1154</a:t>
                      </a:r>
                    </a:p>
                  </a:txBody>
                  <a:tcPr marL="7437" marR="7437" marT="7437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200,492</a:t>
                      </a:r>
                    </a:p>
                  </a:txBody>
                  <a:tcPr marL="7437" marR="7437" marT="7437" marB="0" anchor="b">
                    <a:solidFill>
                      <a:srgbClr val="F4CB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59959"/>
                  </a:ext>
                </a:extLst>
              </a:tr>
              <a:tr h="513372">
                <a:tc>
                  <a:txBody>
                    <a:bodyPr/>
                    <a:lstStyle/>
                    <a:p>
                      <a:pPr marL="0" algn="l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CF-Recruiter Rejected</a:t>
                      </a:r>
                    </a:p>
                  </a:txBody>
                  <a:tcPr marL="7437" marR="7437" marT="7437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168,914</a:t>
                      </a:r>
                    </a:p>
                  </a:txBody>
                  <a:tcPr marL="7437" marR="7437" marT="7437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437" marR="7437" marT="7437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844,570</a:t>
                      </a:r>
                    </a:p>
                  </a:txBody>
                  <a:tcPr marL="7437" marR="7437" marT="7437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136,336</a:t>
                      </a:r>
                    </a:p>
                  </a:txBody>
                  <a:tcPr marL="7437" marR="7437" marT="7437" marB="0" anchor="b">
                    <a:solidFill>
                      <a:srgbClr val="F4CB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98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55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Clr>
                <a:srgbClr val="E20074"/>
              </a:buClr>
              <a:buNone/>
            </a:pPr>
            <a:r>
              <a:rPr lang="en-US" sz="2000" dirty="0"/>
              <a:t>2020 YTD Usage: 1/1/2020 - 6/9/2020</a:t>
            </a:r>
          </a:p>
          <a:p>
            <a:pPr lvl="1">
              <a:buClr>
                <a:srgbClr val="E20074"/>
              </a:buClr>
            </a:pPr>
            <a:r>
              <a:rPr lang="en-US" sz="1400" dirty="0"/>
              <a:t>75 RAMs in use</a:t>
            </a:r>
          </a:p>
          <a:p>
            <a:pPr lvl="1">
              <a:buClr>
                <a:srgbClr val="E20074"/>
              </a:buClr>
            </a:pPr>
            <a:r>
              <a:rPr lang="en-US" sz="1400" dirty="0"/>
              <a:t>Days of work saved: ~1762</a:t>
            </a:r>
          </a:p>
          <a:p>
            <a:pPr lvl="1">
              <a:buClr>
                <a:srgbClr val="E20074"/>
              </a:buClr>
            </a:pPr>
            <a:r>
              <a:rPr lang="en-US" sz="1400" dirty="0"/>
              <a:t>Weeks of work saved: ~352</a:t>
            </a:r>
          </a:p>
          <a:p>
            <a:pPr lvl="1">
              <a:buClr>
                <a:srgbClr val="E20074"/>
              </a:buClr>
            </a:pPr>
            <a:r>
              <a:rPr lang="en-US" sz="1400" dirty="0"/>
              <a:t>Work saved of approx. 7 FT employees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2019 Usage: 1/1/2020 - 12/31/2019</a:t>
            </a:r>
          </a:p>
          <a:p>
            <a:pPr lvl="1">
              <a:buClr>
                <a:srgbClr val="E20074"/>
              </a:buClr>
            </a:pPr>
            <a:r>
              <a:rPr lang="en-US" sz="1400" dirty="0"/>
              <a:t>75 RAMs in use</a:t>
            </a:r>
          </a:p>
          <a:p>
            <a:pPr lvl="1">
              <a:buClr>
                <a:srgbClr val="E20074"/>
              </a:buClr>
            </a:pPr>
            <a:r>
              <a:rPr lang="en-US" sz="1400" dirty="0"/>
              <a:t>Days of work saved: ~5122</a:t>
            </a:r>
          </a:p>
          <a:p>
            <a:pPr lvl="1">
              <a:buClr>
                <a:srgbClr val="E20074"/>
              </a:buClr>
            </a:pPr>
            <a:r>
              <a:rPr lang="en-US" sz="1400" dirty="0"/>
              <a:t>Weeks of work saved: ~1024</a:t>
            </a:r>
          </a:p>
          <a:p>
            <a:pPr lvl="1">
              <a:buClr>
                <a:srgbClr val="E20074"/>
              </a:buClr>
            </a:pPr>
            <a:r>
              <a:rPr lang="en-US" sz="1400" dirty="0"/>
              <a:t>Work saved of approx. 20 FT employees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 Efficiency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F18ABD3-4613-4772-B427-FC96A9787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381" y="1059058"/>
            <a:ext cx="3828020" cy="2993960"/>
          </a:xfrm>
          <a:prstGeom prst="roundRect">
            <a:avLst>
              <a:gd name="adj" fmla="val 16667"/>
            </a:avLst>
          </a:prstGeom>
          <a:solidFill>
            <a:srgbClr val="E8E8E8"/>
          </a:solidFill>
          <a:ln w="25400" algn="ctr">
            <a:solidFill>
              <a:srgbClr val="E2007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ele-GroteskFet" pitchFamily="2" charset="0"/>
              </a:rPr>
              <a:t>2020 RAM Savings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ele-GroteskHal" pitchFamily="2" charset="0"/>
              </a:rPr>
              <a:t>Estimate each FTE makes approx. $50k-$100k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ele-GroteskHal" pitchFamily="2" charset="0"/>
              </a:rPr>
              <a:t>RAM usage equates to the work of approx. 7 FTE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ele-GroteskHal" pitchFamily="2" charset="0"/>
              </a:rPr>
              <a:t>Approx. YTD savings due to RAM usage: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ele-GroteskHal" pitchFamily="2" charset="0"/>
              </a:rPr>
              <a:t>$350,000—$700,000*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ele-GroteskHal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ele-GroteskFet" pitchFamily="2" charset="0"/>
              </a:rPr>
              <a:t>2019 RAM Savings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ele-GroteskHal" pitchFamily="2" charset="0"/>
              </a:rPr>
              <a:t>Estimate each FTE makes approx. $50k-$100k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ele-GroteskHal" pitchFamily="2" charset="0"/>
              </a:rPr>
              <a:t>RAM usage equates to the work of approx. 20 FTE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ele-GroteskHal" pitchFamily="2" charset="0"/>
              </a:rPr>
              <a:t>Approx. annual savings due to RAM usage: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ele-GroteskHal" pitchFamily="2" charset="0"/>
              </a:rPr>
              <a:t>$1,000,000—$2,000,000*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ele-GroteskHal" pitchFamily="2" charset="0"/>
              </a:rPr>
              <a:t>*Each amount is an estimate only. Actual figures depend on various factors like location and role of employee that would be doing th</a:t>
            </a:r>
            <a:r>
              <a:rPr lang="en-US" altLang="en-US" sz="900" dirty="0">
                <a:solidFill>
                  <a:srgbClr val="000000"/>
                </a:solidFill>
                <a:latin typeface="Tele-GroteskHal" pitchFamily="2" charset="0"/>
              </a:rPr>
              <a:t>e work. Also varies based on hiring volumes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ele-GroteskHal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ele-GroteskHal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8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lvl="0" indent="0">
              <a:buClr>
                <a:srgbClr val="E20074"/>
              </a:buClr>
              <a:buNone/>
            </a:pPr>
            <a:r>
              <a:rPr lang="en-US" dirty="0"/>
              <a:t>A RAM can be used……</a:t>
            </a:r>
          </a:p>
          <a:p>
            <a:pPr lvl="1">
              <a:buClr>
                <a:srgbClr val="E20074"/>
              </a:buClr>
            </a:pPr>
            <a:r>
              <a:rPr lang="en-US" dirty="0">
                <a:solidFill>
                  <a:srgbClr val="3C3C3C"/>
                </a:solidFill>
              </a:rPr>
              <a:t>In conjunction with different Workflows</a:t>
            </a:r>
          </a:p>
          <a:p>
            <a:pPr lvl="2">
              <a:buClr>
                <a:srgbClr val="E20074"/>
              </a:buClr>
            </a:pPr>
            <a:r>
              <a:rPr lang="en-US" dirty="0">
                <a:solidFill>
                  <a:srgbClr val="3C3C3C"/>
                </a:solidFill>
              </a:rPr>
              <a:t>Helps to simplify conditions</a:t>
            </a:r>
          </a:p>
          <a:p>
            <a:pPr lvl="2">
              <a:buClr>
                <a:srgbClr val="E20074"/>
              </a:buClr>
            </a:pPr>
            <a:r>
              <a:rPr lang="en-US" dirty="0">
                <a:solidFill>
                  <a:srgbClr val="3C3C3C"/>
                </a:solidFill>
              </a:rPr>
              <a:t>Allows for more customized recruiting process</a:t>
            </a:r>
          </a:p>
          <a:p>
            <a:pPr lvl="2">
              <a:buClr>
                <a:srgbClr val="E20074"/>
              </a:buClr>
            </a:pPr>
            <a:r>
              <a:rPr lang="en-US" dirty="0">
                <a:solidFill>
                  <a:srgbClr val="3C3C3C"/>
                </a:solidFill>
              </a:rPr>
              <a:t>Can be combined with other conditions</a:t>
            </a:r>
          </a:p>
          <a:p>
            <a:pPr lvl="3">
              <a:buClr>
                <a:srgbClr val="E20074"/>
              </a:buClr>
            </a:pPr>
            <a:r>
              <a:rPr lang="en-US" dirty="0">
                <a:solidFill>
                  <a:srgbClr val="3C3C3C"/>
                </a:solidFill>
              </a:rPr>
              <a:t>Ex. Workflow, HR Status, and positions remaining</a:t>
            </a:r>
          </a:p>
          <a:p>
            <a:pPr marL="0" indent="0">
              <a:buClr>
                <a:srgbClr val="E20074"/>
              </a:buClr>
              <a:buNone/>
            </a:pPr>
            <a:r>
              <a:rPr lang="en-US" dirty="0">
                <a:solidFill>
                  <a:srgbClr val="3C3C3C"/>
                </a:solidFill>
              </a:rPr>
              <a:t>Just imagine what other magical things you can do with a RAM!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T-Mobile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44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890D95-B535-441D-AEC9-89BEA6E9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89" y="-25968"/>
            <a:ext cx="8215533" cy="117734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Some cool RAMs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FFA1D-04EC-438C-A8CE-BA849689E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T-Mobile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02635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664B82B-DAF4-43CA-9623-5496A98BE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0811"/>
            <a:ext cx="3315907" cy="2141265"/>
          </a:xfrm>
        </p:spPr>
        <p:txBody>
          <a:bodyPr wrap="square" anchor="ctr">
            <a:normAutofit/>
          </a:bodyPr>
          <a:lstStyle/>
          <a:p>
            <a:r>
              <a:rPr lang="en-US" sz="4000" dirty="0"/>
              <a:t>Close Requisitions and Disposition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B43613CF-BF4D-4A2A-B784-874713BAF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5784" y="4945694"/>
            <a:ext cx="2895600" cy="15160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/>
              <a:t>T-Mobile Confidential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1DFC014-531E-46DA-A1EC-7B807304E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393005"/>
              </p:ext>
            </p:extLst>
          </p:nvPr>
        </p:nvGraphicFramePr>
        <p:xfrm>
          <a:off x="3449783" y="2195894"/>
          <a:ext cx="5528086" cy="1237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061">
                  <a:extLst>
                    <a:ext uri="{9D8B030D-6E8A-4147-A177-3AD203B41FA5}">
                      <a16:colId xmlns:a16="http://schemas.microsoft.com/office/drawing/2014/main" val="2711628297"/>
                    </a:ext>
                  </a:extLst>
                </a:gridCol>
                <a:gridCol w="1159380">
                  <a:extLst>
                    <a:ext uri="{9D8B030D-6E8A-4147-A177-3AD203B41FA5}">
                      <a16:colId xmlns:a16="http://schemas.microsoft.com/office/drawing/2014/main" val="989636672"/>
                    </a:ext>
                  </a:extLst>
                </a:gridCol>
                <a:gridCol w="909044">
                  <a:extLst>
                    <a:ext uri="{9D8B030D-6E8A-4147-A177-3AD203B41FA5}">
                      <a16:colId xmlns:a16="http://schemas.microsoft.com/office/drawing/2014/main" val="2908528798"/>
                    </a:ext>
                  </a:extLst>
                </a:gridCol>
                <a:gridCol w="1349601">
                  <a:extLst>
                    <a:ext uri="{9D8B030D-6E8A-4147-A177-3AD203B41FA5}">
                      <a16:colId xmlns:a16="http://schemas.microsoft.com/office/drawing/2014/main" val="826746284"/>
                    </a:ext>
                  </a:extLst>
                </a:gridCol>
              </a:tblGrid>
              <a:tr h="4092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Trigger Name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# of Triggers run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Rules per Trigger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Total # of Rules run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extLst>
                  <a:ext uri="{0D108BD9-81ED-4DB2-BD59-A6C34878D82A}">
                    <a16:rowId xmlns:a16="http://schemas.microsoft.com/office/drawing/2014/main" val="3734219175"/>
                  </a:ext>
                </a:extLst>
              </a:tr>
              <a:tr h="4084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Req Status Closed - Professional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131,288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525,152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7" marR="8497" marT="8497" marB="0" anchor="b"/>
                </a:tc>
                <a:extLst>
                  <a:ext uri="{0D108BD9-81ED-4DB2-BD59-A6C34878D82A}">
                    <a16:rowId xmlns:a16="http://schemas.microsoft.com/office/drawing/2014/main" val="103851286"/>
                  </a:ext>
                </a:extLst>
              </a:tr>
              <a:tr h="21149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Req Status Closed - Retail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53,155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212,620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7" marR="8497" marT="8497" marB="0" anchor="b"/>
                </a:tc>
                <a:extLst>
                  <a:ext uri="{0D108BD9-81ED-4DB2-BD59-A6C34878D82A}">
                    <a16:rowId xmlns:a16="http://schemas.microsoft.com/office/drawing/2014/main" val="4257854692"/>
                  </a:ext>
                </a:extLst>
              </a:tr>
              <a:tr h="20853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Req Status Closed - Care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48,185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97" marR="8497" marT="849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192,740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97" marR="8497" marT="8497" marB="0" anchor="b"/>
                </a:tc>
                <a:extLst>
                  <a:ext uri="{0D108BD9-81ED-4DB2-BD59-A6C34878D82A}">
                    <a16:rowId xmlns:a16="http://schemas.microsoft.com/office/drawing/2014/main" val="262368396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FB9462F-A9D4-4B7D-9ED6-59077D108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645404"/>
              </p:ext>
            </p:extLst>
          </p:nvPr>
        </p:nvGraphicFramePr>
        <p:xfrm>
          <a:off x="3449781" y="3707512"/>
          <a:ext cx="5529627" cy="1238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2421">
                  <a:extLst>
                    <a:ext uri="{9D8B030D-6E8A-4147-A177-3AD203B41FA5}">
                      <a16:colId xmlns:a16="http://schemas.microsoft.com/office/drawing/2014/main" val="2497979643"/>
                    </a:ext>
                  </a:extLst>
                </a:gridCol>
                <a:gridCol w="1154050">
                  <a:extLst>
                    <a:ext uri="{9D8B030D-6E8A-4147-A177-3AD203B41FA5}">
                      <a16:colId xmlns:a16="http://schemas.microsoft.com/office/drawing/2014/main" val="3555148433"/>
                    </a:ext>
                  </a:extLst>
                </a:gridCol>
                <a:gridCol w="914888">
                  <a:extLst>
                    <a:ext uri="{9D8B030D-6E8A-4147-A177-3AD203B41FA5}">
                      <a16:colId xmlns:a16="http://schemas.microsoft.com/office/drawing/2014/main" val="297973176"/>
                    </a:ext>
                  </a:extLst>
                </a:gridCol>
                <a:gridCol w="1348268">
                  <a:extLst>
                    <a:ext uri="{9D8B030D-6E8A-4147-A177-3AD203B41FA5}">
                      <a16:colId xmlns:a16="http://schemas.microsoft.com/office/drawing/2014/main" val="2097580514"/>
                    </a:ext>
                  </a:extLst>
                </a:gridCol>
              </a:tblGrid>
              <a:tr h="409523"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Trigger Name</a:t>
                      </a:r>
                    </a:p>
                  </a:txBody>
                  <a:tcPr marL="9525" marR="9525" marT="9525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 of Triggers run</a:t>
                      </a:r>
                    </a:p>
                  </a:txBody>
                  <a:tcPr marL="9525" marR="9525" marT="9525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Rules per Trigger</a:t>
                      </a:r>
                    </a:p>
                  </a:txBody>
                  <a:tcPr marL="9525" marR="9525" marT="9525" marB="0" anchor="b">
                    <a:solidFill>
                      <a:srgbClr val="E2007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# of Rules run</a:t>
                      </a:r>
                    </a:p>
                  </a:txBody>
                  <a:tcPr marL="9525" marR="9525" marT="9525" marB="0" anchor="b">
                    <a:solidFill>
                      <a:srgbClr val="E200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577054"/>
                  </a:ext>
                </a:extLst>
              </a:tr>
              <a:tr h="409523">
                <a:tc>
                  <a:txBody>
                    <a:bodyPr/>
                    <a:lstStyle/>
                    <a:p>
                      <a:pPr marL="0" algn="l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 Status Closed - Professional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246,981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987,924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398213"/>
                  </a:ext>
                </a:extLst>
              </a:tr>
              <a:tr h="209568">
                <a:tc>
                  <a:txBody>
                    <a:bodyPr/>
                    <a:lstStyle/>
                    <a:p>
                      <a:pPr marL="0" algn="l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 Status Closed - Retail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263,131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1,052,524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5761911"/>
                  </a:ext>
                </a:extLst>
              </a:tr>
              <a:tr h="209568">
                <a:tc>
                  <a:txBody>
                    <a:bodyPr/>
                    <a:lstStyle/>
                    <a:p>
                      <a:pPr marL="0" algn="l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 Status Closed - Care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87,468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3403" rtl="0" eaLnBrk="1" fontAlgn="b" latinLnBrk="0" hangingPunct="1"/>
                      <a:r>
                        <a:rPr lang="en-US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349,872</a:t>
                      </a:r>
                    </a:p>
                  </a:txBody>
                  <a:tcPr marL="9525" marR="9525" marT="9525" marB="0" anchor="b">
                    <a:solidFill>
                      <a:srgbClr val="F4CB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011411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62DCE0-D9FA-4331-B079-52C20D7101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49783" y="37616"/>
            <a:ext cx="5529628" cy="1884373"/>
          </a:xfrm>
        </p:spPr>
        <p:txBody>
          <a:bodyPr>
            <a:normAutofit/>
          </a:bodyPr>
          <a:lstStyle/>
          <a:p>
            <a:pPr marL="0" indent="0">
              <a:buClr>
                <a:srgbClr val="E20074"/>
              </a:buClr>
              <a:buNone/>
            </a:pPr>
            <a:r>
              <a:rPr lang="en-US" sz="1800" b="0" dirty="0">
                <a:solidFill>
                  <a:srgbClr val="3C3C3C"/>
                </a:solidFill>
              </a:rPr>
              <a:t>How does this work?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When final HR Status is selected AND number of positions remaining is 0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Screen pop to ask if you want to close the req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If yes, req will proceed to close and all candidates already not dispositioned will be rejected</a:t>
            </a:r>
          </a:p>
          <a:p>
            <a:pPr>
              <a:buClr>
                <a:srgbClr val="E20074"/>
              </a:buClr>
            </a:pPr>
            <a:r>
              <a:rPr lang="en-US" sz="1400" b="0" dirty="0">
                <a:solidFill>
                  <a:srgbClr val="3C3C3C"/>
                </a:solidFill>
              </a:rPr>
              <a:t>With rejected status change, a disposition form is added with proper reason code based on the status the candidate was in prior to rejected</a:t>
            </a:r>
          </a:p>
          <a:p>
            <a:pPr lvl="1">
              <a:buClr>
                <a:srgbClr val="E20074"/>
              </a:buClr>
            </a:pPr>
            <a:endParaRPr lang="en-US" sz="1200" b="0" dirty="0">
              <a:solidFill>
                <a:srgbClr val="3C3C3C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F6B421-66FD-4B40-A79B-A330FEBCFEB8}"/>
              </a:ext>
            </a:extLst>
          </p:cNvPr>
          <p:cNvSpPr txBox="1">
            <a:spLocks/>
          </p:cNvSpPr>
          <p:nvPr/>
        </p:nvSpPr>
        <p:spPr>
          <a:xfrm>
            <a:off x="3449783" y="3444705"/>
            <a:ext cx="1076325" cy="332826"/>
          </a:xfrm>
          <a:prstGeom prst="rect">
            <a:avLst/>
          </a:prstGeom>
        </p:spPr>
        <p:txBody>
          <a:bodyPr vert="horz" lIns="68681" tIns="34340" rIns="68681" bIns="34340" rtlCol="0">
            <a:normAutofit lnSpcReduction="10000"/>
          </a:bodyPr>
          <a:lstStyle>
            <a:lvl1pPr marL="257552" indent="-257552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b="1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58030" indent="-214627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58507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01910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545313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1888716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2119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5522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8925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20074"/>
              </a:buClr>
              <a:buFont typeface="Wingdings" panose="05000000000000000000" pitchFamily="2" charset="2"/>
              <a:buNone/>
            </a:pPr>
            <a:r>
              <a:rPr lang="en-US" sz="1800" b="0" dirty="0">
                <a:solidFill>
                  <a:srgbClr val="3C3C3C"/>
                </a:solidFill>
              </a:rPr>
              <a:t>2019 Data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F06095-C310-4356-9DE3-63DA8ECB7929}"/>
              </a:ext>
            </a:extLst>
          </p:cNvPr>
          <p:cNvSpPr txBox="1">
            <a:spLocks/>
          </p:cNvSpPr>
          <p:nvPr/>
        </p:nvSpPr>
        <p:spPr>
          <a:xfrm>
            <a:off x="3449782" y="1939269"/>
            <a:ext cx="1571625" cy="332826"/>
          </a:xfrm>
          <a:prstGeom prst="rect">
            <a:avLst/>
          </a:prstGeom>
        </p:spPr>
        <p:txBody>
          <a:bodyPr vert="horz" lIns="68681" tIns="34340" rIns="68681" bIns="34340" rtlCol="0">
            <a:normAutofit lnSpcReduction="10000"/>
          </a:bodyPr>
          <a:lstStyle>
            <a:lvl1pPr marL="257552" indent="-257552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b="1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58030" indent="-214627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858507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201910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1545313" indent="-171701" algn="l" defTabSz="343403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1888716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2119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5522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8925" indent="-171701" algn="l" defTabSz="34340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20074"/>
              </a:buClr>
              <a:buFont typeface="Wingdings" panose="05000000000000000000" pitchFamily="2" charset="2"/>
              <a:buNone/>
            </a:pPr>
            <a:r>
              <a:rPr lang="en-US" sz="1800" b="0" dirty="0">
                <a:solidFill>
                  <a:srgbClr val="3C3C3C"/>
                </a:solidFill>
              </a:rPr>
              <a:t>2020 YTD Data</a:t>
            </a:r>
          </a:p>
        </p:txBody>
      </p:sp>
    </p:spTree>
    <p:extLst>
      <p:ext uri="{BB962C8B-B14F-4D97-AF65-F5344CB8AC3E}">
        <p14:creationId xmlns:p14="http://schemas.microsoft.com/office/powerpoint/2010/main" val="1083717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E5E6C7-D9A0-4C0E-8941-4ED58EB1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 Configuration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EF452-1E41-4C9B-A89E-F2A82CDADA6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248400" y="4945063"/>
            <a:ext cx="2895600" cy="152400"/>
          </a:xfrm>
        </p:spPr>
        <p:txBody>
          <a:bodyPr/>
          <a:lstStyle/>
          <a:p>
            <a:r>
              <a:rPr lang="en-US"/>
              <a:t>T-Mobile Confidential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95DF79-1D32-4C82-9048-5FD7A039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62" y="981274"/>
            <a:ext cx="7990476" cy="3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17671"/>
      </p:ext>
    </p:extLst>
  </p:cSld>
  <p:clrMapOvr>
    <a:masterClrMapping/>
  </p:clrMapOvr>
</p:sld>
</file>

<file path=ppt/theme/theme1.xml><?xml version="1.0" encoding="utf-8"?>
<a:theme xmlns:a="http://schemas.openxmlformats.org/drawingml/2006/main" name="01 - Cover Slides">
  <a:themeElements>
    <a:clrScheme name="T-Mobile colors 2020">
      <a:dk1>
        <a:srgbClr val="3C3C3C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C8C8C8"/>
      </a:accent2>
      <a:accent3>
        <a:srgbClr val="6A6A6A"/>
      </a:accent3>
      <a:accent4>
        <a:srgbClr val="861B54"/>
      </a:accent4>
      <a:accent5>
        <a:srgbClr val="9B9B9B"/>
      </a:accent5>
      <a:accent6>
        <a:srgbClr val="3C3C3C"/>
      </a:accent6>
      <a:hlink>
        <a:srgbClr val="E20074"/>
      </a:hlink>
      <a:folHlink>
        <a:srgbClr val="97024F"/>
      </a:folHlink>
    </a:clrScheme>
    <a:fontScheme name="T-Mobile font TeleGroteskNext">
      <a:majorFont>
        <a:latin typeface="TeleGrotesk Next Ultra"/>
        <a:ea typeface=""/>
        <a:cs typeface=""/>
      </a:majorFont>
      <a:minorFont>
        <a:latin typeface="TeleGrotesk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rtlCol="0"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7911B2E8-6408-4676-9F4D-ECCB528A3A04}" vid="{5468B658-E456-4CF0-8F00-6E987840CC5B}"/>
    </a:ext>
  </a:extLst>
</a:theme>
</file>

<file path=ppt/theme/theme2.xml><?xml version="1.0" encoding="utf-8"?>
<a:theme xmlns:a="http://schemas.openxmlformats.org/drawingml/2006/main" name="02 - Confidentiality Statements">
  <a:themeElements>
    <a:clrScheme name="T-Mobile colors 2020">
      <a:dk1>
        <a:srgbClr val="3C3C3C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C8C8C8"/>
      </a:accent2>
      <a:accent3>
        <a:srgbClr val="6A6A6A"/>
      </a:accent3>
      <a:accent4>
        <a:srgbClr val="861B54"/>
      </a:accent4>
      <a:accent5>
        <a:srgbClr val="9B9B9B"/>
      </a:accent5>
      <a:accent6>
        <a:srgbClr val="3C3C3C"/>
      </a:accent6>
      <a:hlink>
        <a:srgbClr val="E20074"/>
      </a:hlink>
      <a:folHlink>
        <a:srgbClr val="97024F"/>
      </a:folHlink>
    </a:clrScheme>
    <a:fontScheme name="T-Mobile font TeleGroteskNext">
      <a:majorFont>
        <a:latin typeface="TeleGrotesk Next Ultra"/>
        <a:ea typeface=""/>
        <a:cs typeface=""/>
      </a:majorFont>
      <a:minorFont>
        <a:latin typeface="TeleGrotesk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latin typeface="Tele-GroteskNor" pitchFamily="2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7911B2E8-6408-4676-9F4D-ECCB528A3A04}" vid="{33E3C587-1381-4C3A-836D-1FC2649757BE}"/>
    </a:ext>
  </a:extLst>
</a:theme>
</file>

<file path=ppt/theme/theme3.xml><?xml version="1.0" encoding="utf-8"?>
<a:theme xmlns:a="http://schemas.openxmlformats.org/drawingml/2006/main" name="03 - Section Titles">
  <a:themeElements>
    <a:clrScheme name="T-Mobile colors 2020">
      <a:dk1>
        <a:srgbClr val="3C3C3C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C8C8C8"/>
      </a:accent2>
      <a:accent3>
        <a:srgbClr val="6A6A6A"/>
      </a:accent3>
      <a:accent4>
        <a:srgbClr val="861B54"/>
      </a:accent4>
      <a:accent5>
        <a:srgbClr val="9B9B9B"/>
      </a:accent5>
      <a:accent6>
        <a:srgbClr val="3C3C3C"/>
      </a:accent6>
      <a:hlink>
        <a:srgbClr val="E20074"/>
      </a:hlink>
      <a:folHlink>
        <a:srgbClr val="97024F"/>
      </a:folHlink>
    </a:clrScheme>
    <a:fontScheme name="T-Mobile font TeleGroteskNext">
      <a:majorFont>
        <a:latin typeface="TeleGrotesk Next Ultra"/>
        <a:ea typeface=""/>
        <a:cs typeface=""/>
      </a:majorFont>
      <a:minorFont>
        <a:latin typeface="TeleGrotesk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latin typeface="Tele-GroteskNor" pitchFamily="2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7911B2E8-6408-4676-9F4D-ECCB528A3A04}" vid="{156D47CD-407B-4644-B69E-A8CC74A09EF1}"/>
    </a:ext>
  </a:extLst>
</a:theme>
</file>

<file path=ppt/theme/theme4.xml><?xml version="1.0" encoding="utf-8"?>
<a:theme xmlns:a="http://schemas.openxmlformats.org/drawingml/2006/main" name="04 - Body Slides - No Image">
  <a:themeElements>
    <a:clrScheme name="T-Mobile colors 2020">
      <a:dk1>
        <a:srgbClr val="3C3C3C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C8C8C8"/>
      </a:accent2>
      <a:accent3>
        <a:srgbClr val="6A6A6A"/>
      </a:accent3>
      <a:accent4>
        <a:srgbClr val="861B54"/>
      </a:accent4>
      <a:accent5>
        <a:srgbClr val="9B9B9B"/>
      </a:accent5>
      <a:accent6>
        <a:srgbClr val="3C3C3C"/>
      </a:accent6>
      <a:hlink>
        <a:srgbClr val="E20074"/>
      </a:hlink>
      <a:folHlink>
        <a:srgbClr val="97024F"/>
      </a:folHlink>
    </a:clrScheme>
    <a:fontScheme name="T-Mobile font TeleGroteskNext">
      <a:majorFont>
        <a:latin typeface="TeleGrotesk Next Ultra"/>
        <a:ea typeface=""/>
        <a:cs typeface=""/>
      </a:majorFont>
      <a:minorFont>
        <a:latin typeface="TeleGrotesk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7911B2E8-6408-4676-9F4D-ECCB528A3A04}" vid="{66F2A77B-ED35-459C-9A44-13EFCC8A8203}"/>
    </a:ext>
  </a:extLst>
</a:theme>
</file>

<file path=ppt/theme/theme5.xml><?xml version="1.0" encoding="utf-8"?>
<a:theme xmlns:a="http://schemas.openxmlformats.org/drawingml/2006/main" name="05 - Body Slides + Image">
  <a:themeElements>
    <a:clrScheme name="T-Mobile colors 2020">
      <a:dk1>
        <a:srgbClr val="3C3C3C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C8C8C8"/>
      </a:accent2>
      <a:accent3>
        <a:srgbClr val="6A6A6A"/>
      </a:accent3>
      <a:accent4>
        <a:srgbClr val="861B54"/>
      </a:accent4>
      <a:accent5>
        <a:srgbClr val="9B9B9B"/>
      </a:accent5>
      <a:accent6>
        <a:srgbClr val="3C3C3C"/>
      </a:accent6>
      <a:hlink>
        <a:srgbClr val="E20074"/>
      </a:hlink>
      <a:folHlink>
        <a:srgbClr val="97024F"/>
      </a:folHlink>
    </a:clrScheme>
    <a:fontScheme name="T-Mobile font TeleGroteskNext">
      <a:majorFont>
        <a:latin typeface="TeleGrotesk Next Ultra"/>
        <a:ea typeface=""/>
        <a:cs typeface=""/>
      </a:majorFont>
      <a:minorFont>
        <a:latin typeface="TeleGrotesk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latin typeface="Tele-GroteskNor" pitchFamily="2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7911B2E8-6408-4676-9F4D-ECCB528A3A04}" vid="{373E40A6-D290-44FC-9952-026DF14558B5}"/>
    </a:ext>
  </a:extLst>
</a:theme>
</file>

<file path=ppt/theme/theme6.xml><?xml version="1.0" encoding="utf-8"?>
<a:theme xmlns:a="http://schemas.openxmlformats.org/drawingml/2006/main" name="07 - Closing Slides">
  <a:themeElements>
    <a:clrScheme name="T-Mobile colors 2020">
      <a:dk1>
        <a:srgbClr val="3C3C3C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C8C8C8"/>
      </a:accent2>
      <a:accent3>
        <a:srgbClr val="6A6A6A"/>
      </a:accent3>
      <a:accent4>
        <a:srgbClr val="861B54"/>
      </a:accent4>
      <a:accent5>
        <a:srgbClr val="9B9B9B"/>
      </a:accent5>
      <a:accent6>
        <a:srgbClr val="3C3C3C"/>
      </a:accent6>
      <a:hlink>
        <a:srgbClr val="E20074"/>
      </a:hlink>
      <a:folHlink>
        <a:srgbClr val="97024F"/>
      </a:folHlink>
    </a:clrScheme>
    <a:fontScheme name="T-Mobile font TeleGroteskNext">
      <a:majorFont>
        <a:latin typeface="TeleGrotesk Next Ultra"/>
        <a:ea typeface=""/>
        <a:cs typeface=""/>
      </a:majorFont>
      <a:minorFont>
        <a:latin typeface="TeleGrotesk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>
            <a:latin typeface="Tele-GroteskNor" pitchFamily="2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7911B2E8-6408-4676-9F4D-ECCB528A3A04}" vid="{137E8F2B-6EE4-4895-A04B-E2315B16FB63}"/>
    </a:ext>
  </a:extLst>
</a:theme>
</file>

<file path=ppt/theme/theme7.xml><?xml version="1.0" encoding="utf-8"?>
<a:theme xmlns:a="http://schemas.openxmlformats.org/drawingml/2006/main" name="Office Theme">
  <a:themeElements>
    <a:clrScheme name="T-Mobile 2.0 B">
      <a:dk1>
        <a:srgbClr val="00000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6A6A6A"/>
      </a:accent2>
      <a:accent3>
        <a:srgbClr val="9B9B9B"/>
      </a:accent3>
      <a:accent4>
        <a:srgbClr val="C1D82F"/>
      </a:accent4>
      <a:accent5>
        <a:srgbClr val="6DB33F"/>
      </a:accent5>
      <a:accent6>
        <a:srgbClr val="008DA8"/>
      </a:accent6>
      <a:hlink>
        <a:srgbClr val="E20074"/>
      </a:hlink>
      <a:folHlink>
        <a:srgbClr val="9702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T-Mobile 2.0 B">
      <a:dk1>
        <a:srgbClr val="000000"/>
      </a:dk1>
      <a:lt1>
        <a:srgbClr val="FFFFFF"/>
      </a:lt1>
      <a:dk2>
        <a:srgbClr val="000000"/>
      </a:dk2>
      <a:lt2>
        <a:srgbClr val="E8E8E8"/>
      </a:lt2>
      <a:accent1>
        <a:srgbClr val="E20074"/>
      </a:accent1>
      <a:accent2>
        <a:srgbClr val="6A6A6A"/>
      </a:accent2>
      <a:accent3>
        <a:srgbClr val="9B9B9B"/>
      </a:accent3>
      <a:accent4>
        <a:srgbClr val="C1D82F"/>
      </a:accent4>
      <a:accent5>
        <a:srgbClr val="6DB33F"/>
      </a:accent5>
      <a:accent6>
        <a:srgbClr val="008DA8"/>
      </a:accent6>
      <a:hlink>
        <a:srgbClr val="E20074"/>
      </a:hlink>
      <a:folHlink>
        <a:srgbClr val="9702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MO Document" ma:contentTypeID="0x010100C8FEDC68C5CBFF4FAB1E98E42BEBE69100BBA6938CB75B084CA6DDD0BFE462F2C4" ma:contentTypeVersion="3" ma:contentTypeDescription="This is the document type for TMO to include the TMO Data Classification." ma:contentTypeScope="" ma:versionID="27c53c25e286469e61a2d29ccdd2c5ff">
  <xsd:schema xmlns:xsd="http://www.w3.org/2001/XMLSchema" xmlns:xs="http://www.w3.org/2001/XMLSchema" xmlns:p="http://schemas.microsoft.com/office/2006/metadata/properties" xmlns:ns2="a7fe3146-0989-4592-9721-540c467698fa" targetNamespace="http://schemas.microsoft.com/office/2006/metadata/properties" ma:root="true" ma:fieldsID="e522603740128e39613ebb11b982c55e" ns2:_="">
    <xsd:import namespace="a7fe3146-0989-4592-9721-540c467698fa"/>
    <xsd:element name="properties">
      <xsd:complexType>
        <xsd:sequence>
          <xsd:element name="documentManagement">
            <xsd:complexType>
              <xsd:all>
                <xsd:element ref="ns2:de1f76f3127841d3b0446efdf5532abf" minOccurs="0"/>
                <xsd:element ref="ns2:TaxCatchAll" minOccurs="0"/>
                <xsd:element ref="ns2:TaxCatchAllLabel" minOccurs="0"/>
                <xsd:element ref="ns2:m11e907e0cc44baaadb3e4ec52b78d5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fe3146-0989-4592-9721-540c467698fa" elementFormDefault="qualified">
    <xsd:import namespace="http://schemas.microsoft.com/office/2006/documentManagement/types"/>
    <xsd:import namespace="http://schemas.microsoft.com/office/infopath/2007/PartnerControls"/>
    <xsd:element name="de1f76f3127841d3b0446efdf5532abf" ma:index="8" nillable="true" ma:taxonomy="true" ma:internalName="de1f76f3127841d3b0446efdf5532abf" ma:taxonomyFieldName="Classification" ma:displayName="Classification" ma:default="" ma:fieldId="{de1f76f3-1278-41d3-b044-6efdf5532abf}" ma:sspId="8f2c06f6-5083-4159-babb-c09886256be4" ma:termSetId="fb2678ef-5c3f-4c15-87d4-3d10819b498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87331997-7328-4b6f-857b-11f45cb599f2}" ma:internalName="TaxCatchAll" ma:showField="CatchAllData" ma:web="f812cd06-fb6d-44d1-a0e5-cf61d69e7a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87331997-7328-4b6f-857b-11f45cb599f2}" ma:internalName="TaxCatchAllLabel" ma:readOnly="true" ma:showField="CatchAllDataLabel" ma:web="f812cd06-fb6d-44d1-a0e5-cf61d69e7a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11e907e0cc44baaadb3e4ec52b78d5c" ma:index="12" nillable="true" ma:taxonomy="true" ma:internalName="m11e907e0cc44baaadb3e4ec52b78d5c" ma:taxonomyFieldName="Organization" ma:displayName="Organization" ma:default="" ma:fieldId="{611e907e-0cc4-4baa-adb3-e4ec52b78d5c}" ma:sspId="8f2c06f6-5083-4159-babb-c09886256be4" ma:termSetId="c0582d0a-a624-4c9e-9113-d5231e294f2e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8f2c06f6-5083-4159-babb-c09886256be4" ContentTypeId="0x010100C8FEDC68C5CBFF4FAB1E98E42BEBE691" PreviousValue="false"/>
</file>

<file path=customXml/item4.xml><?xml version="1.0" encoding="utf-8"?>
<p:properties xmlns:p="http://schemas.microsoft.com/office/2006/metadata/properties" xmlns:xsi="http://www.w3.org/2001/XMLSchema-instance">
  <documentManagement>
    <TaxCatchAll xmlns="a7fe3146-0989-4592-9721-540c467698fa"/>
    <m11e907e0cc44baaadb3e4ec52b78d5c xmlns="a7fe3146-0989-4592-9721-540c467698fa">
      <Terms xmlns="http://schemas.microsoft.com/office/infopath/2007/PartnerControls"/>
    </m11e907e0cc44baaadb3e4ec52b78d5c>
    <de1f76f3127841d3b0446efdf5532abf xmlns="a7fe3146-0989-4592-9721-540c467698fa">
      <Terms xmlns="http://schemas.microsoft.com/office/infopath/2007/PartnerControls"/>
    </de1f76f3127841d3b0446efdf5532abf>
  </documentManagement>
</p:properties>
</file>

<file path=customXml/itemProps1.xml><?xml version="1.0" encoding="utf-8"?>
<ds:datastoreItem xmlns:ds="http://schemas.openxmlformats.org/officeDocument/2006/customXml" ds:itemID="{C1BA0EC1-08B1-4C25-B946-EEDF3653A4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2EAD9D-1E65-40AF-8760-76F0C55731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fe3146-0989-4592-9721-540c467698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DD78CF-5285-4410-A7EE-EC58BC966AFC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1F519F53-8130-4966-AEEC-1D337E7E2C5C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7fe3146-0989-4592-9721-540c467698f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835</Words>
  <Application>Microsoft Office PowerPoint</Application>
  <PresentationFormat>On-screen Show (16:9)</PresentationFormat>
  <Paragraphs>188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TeleGrotesk Next</vt:lpstr>
      <vt:lpstr>TeleGrotesk Next Medium</vt:lpstr>
      <vt:lpstr>TeleGrotesk Next Ultra</vt:lpstr>
      <vt:lpstr>Tele-GroteskFet</vt:lpstr>
      <vt:lpstr>Tele-GroteskHal</vt:lpstr>
      <vt:lpstr>Tele-GroteskUlt</vt:lpstr>
      <vt:lpstr>Wingdings</vt:lpstr>
      <vt:lpstr>01 - Cover Slides</vt:lpstr>
      <vt:lpstr>02 - Confidentiality Statements</vt:lpstr>
      <vt:lpstr>03 - Section Titles</vt:lpstr>
      <vt:lpstr>04 - Body Slides - No Image</vt:lpstr>
      <vt:lpstr>05 - Body Slides + Image</vt:lpstr>
      <vt:lpstr>07 - Closing Slides</vt:lpstr>
      <vt:lpstr>T-Mobile RAM Usage</vt:lpstr>
      <vt:lpstr>Agenda</vt:lpstr>
      <vt:lpstr>RAM Impact &amp; Efficiency</vt:lpstr>
      <vt:lpstr>Communications Sent</vt:lpstr>
      <vt:lpstr>RAM Efficiency</vt:lpstr>
      <vt:lpstr>Did You Know?</vt:lpstr>
      <vt:lpstr>Some cool RAMs</vt:lpstr>
      <vt:lpstr>Close Requisitions and Disposition</vt:lpstr>
      <vt:lpstr>RAM Configuration</vt:lpstr>
      <vt:lpstr>RAM Configuration</vt:lpstr>
      <vt:lpstr>RAM Configuration</vt:lpstr>
      <vt:lpstr>RAM Configuration</vt:lpstr>
      <vt:lpstr>Auto Un-Post Requisitions</vt:lpstr>
      <vt:lpstr>RAM Configuration</vt:lpstr>
      <vt:lpstr>Auto Un-Post Requisitions</vt:lpstr>
      <vt:lpstr>RAM Configuration</vt:lpstr>
      <vt:lpstr>Let’s Talk!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T-Mobile RAM Usage</dc:title>
  <dc:creator>Lazzerini, Chrissy</dc:creator>
  <cp:lastModifiedBy>KAYLA BROADHURST</cp:lastModifiedBy>
  <cp:revision>25</cp:revision>
  <dcterms:created xsi:type="dcterms:W3CDTF">2020-06-24T01:51:05Z</dcterms:created>
  <dcterms:modified xsi:type="dcterms:W3CDTF">2020-06-25T18:10:32Z</dcterms:modified>
</cp:coreProperties>
</file>