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45" r:id="rId2"/>
    <p:sldMasterId id="2147483781" r:id="rId3"/>
  </p:sldMasterIdLst>
  <p:notesMasterIdLst>
    <p:notesMasterId r:id="rId13"/>
  </p:notesMasterIdLst>
  <p:handoutMasterIdLst>
    <p:handoutMasterId r:id="rId14"/>
  </p:handoutMasterIdLst>
  <p:sldIdLst>
    <p:sldId id="338" r:id="rId4"/>
    <p:sldId id="343" r:id="rId5"/>
    <p:sldId id="344" r:id="rId6"/>
    <p:sldId id="342" r:id="rId7"/>
    <p:sldId id="390" r:id="rId8"/>
    <p:sldId id="284" r:id="rId9"/>
    <p:sldId id="341" r:id="rId10"/>
    <p:sldId id="391" r:id="rId11"/>
    <p:sldId id="289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3D3D3D"/>
    <a:srgbClr val="051B75"/>
    <a:srgbClr val="DCDCDC"/>
    <a:srgbClr val="F3F3F3"/>
    <a:srgbClr val="F7F3F1"/>
    <a:srgbClr val="6EA6FF"/>
    <a:srgbClr val="BB8EFF"/>
    <a:srgbClr val="20D5D2"/>
    <a:srgbClr val="053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59"/>
  </p:normalViewPr>
  <p:slideViewPr>
    <p:cSldViewPr snapToGrid="0" snapToObjects="1" showGuides="1">
      <p:cViewPr varScale="1">
        <p:scale>
          <a:sx n="153" d="100"/>
          <a:sy n="153" d="100"/>
        </p:scale>
        <p:origin x="162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811876-243E-CE4F-BE13-763CA6DCA1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2A1DE-898A-AE45-912C-AA03C3E3AF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3ABF-AEBA-AC44-AEBE-FB25EEA7F44D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B91E4-0073-9443-82F8-F1363C78AC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D1623-1E55-3F4A-BA9C-FDCECA242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DE4E-C6A5-2944-967B-245D298FD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4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12A-D992-5D42-B86E-AA2BC0764EE1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02FFD-07D4-5C4F-BD77-921008177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5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38" y="4314619"/>
            <a:ext cx="685799" cy="6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7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061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325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24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25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399817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430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9084811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53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4279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7987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06" y="1573759"/>
            <a:ext cx="1636776" cy="15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4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2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8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FD999D4-B456-9943-89B7-30D56181CE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8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5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5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46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83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5" t="24616" r="33365" b="22735"/>
          <a:stretch/>
        </p:blipFill>
        <p:spPr>
          <a:xfrm>
            <a:off x="8247185" y="4270238"/>
            <a:ext cx="826477" cy="7357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1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72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36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0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881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111375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92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11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2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50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6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rot="10800000">
            <a:off x="7079162" y="0"/>
            <a:ext cx="2064836" cy="5143500"/>
          </a:xfrm>
          <a:prstGeom prst="rect">
            <a:avLst/>
          </a:prstGeom>
          <a:gradFill>
            <a:gsLst>
              <a:gs pos="100000">
                <a:srgbClr val="8582FF"/>
              </a:gs>
              <a:gs pos="85000">
                <a:srgbClr val="5E79FF"/>
              </a:gs>
              <a:gs pos="0">
                <a:schemeClr val="accent2"/>
              </a:gs>
            </a:gsLst>
            <a:lin ang="5400000" scaled="0"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-7437" y="0"/>
            <a:ext cx="7086600" cy="5143500"/>
          </a:xfrm>
          <a:prstGeom prst="rect">
            <a:avLst/>
          </a:prstGeom>
          <a:gradFill>
            <a:gsLst>
              <a:gs pos="100000">
                <a:srgbClr val="8582FF"/>
              </a:gs>
              <a:gs pos="85000">
                <a:srgbClr val="5E79FF"/>
              </a:gs>
              <a:gs pos="0">
                <a:schemeClr val="accent2"/>
              </a:gs>
            </a:gsLst>
            <a:lin ang="5400000" scaled="0"/>
          </a:gra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162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4314619"/>
            <a:ext cx="685799" cy="639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E0C07-3BD5-6E4C-B02C-C4B734B6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872" y="4552569"/>
            <a:ext cx="1854877" cy="570380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6DA36F3-6450-D24F-9340-43FD32086944}"/>
              </a:ext>
            </a:extLst>
          </p:cNvPr>
          <p:cNvSpPr txBox="1">
            <a:spLocks/>
          </p:cNvSpPr>
          <p:nvPr userDrawn="1"/>
        </p:nvSpPr>
        <p:spPr>
          <a:xfrm>
            <a:off x="1687482" y="4783886"/>
            <a:ext cx="25200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2"/>
                </a:solidFill>
              </a:rPr>
              <a:t>/ © 2019 IBM Corporation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69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96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42464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16013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51560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3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37559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21348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56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094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5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06" y="1573759"/>
            <a:ext cx="1637786" cy="15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88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38" y="4316521"/>
            <a:ext cx="685800" cy="6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Slide">
    <p:bg>
      <p:bgPr>
        <a:gradFill>
          <a:gsLst>
            <a:gs pos="0">
              <a:schemeClr val="accent2"/>
            </a:gs>
            <a:gs pos="100000">
              <a:srgbClr val="7D80FF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38" y="4314619"/>
            <a:ext cx="685799" cy="639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20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4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81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829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49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98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3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762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9176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58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30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9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05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01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72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4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11286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98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36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2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7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4832418"/>
            <a:ext cx="20574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0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58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661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487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053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92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7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49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297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1202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405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3830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4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54480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3042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4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5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367672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8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710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6584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06" y="1573759"/>
            <a:ext cx="1636776" cy="15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4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238" y="4316521"/>
            <a:ext cx="685800" cy="6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81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84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598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5068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5690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4114800" cy="1003807"/>
          </a:xfr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54480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557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24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</p:spPr>
        <p:txBody>
          <a:bodyPr/>
          <a:lstStyle>
            <a:lvl1pPr marL="117475" indent="-117475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803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1382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2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9557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87889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8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8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629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758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749764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79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79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255754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0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9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1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288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606412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26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816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92024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8120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075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491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86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9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3FD999D4-B456-9943-89B7-30D56181CE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B9C487-8FC3-3D4E-BB54-543ECB6C6D45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-8872" y="4552569"/>
            <a:ext cx="1854877" cy="570380"/>
          </a:xfrm>
          <a:prstGeom prst="rect">
            <a:avLst/>
          </a:prstGeo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BAFCBDC9-B974-824E-8D59-79650130831B}"/>
              </a:ext>
            </a:extLst>
          </p:cNvPr>
          <p:cNvSpPr txBox="1">
            <a:spLocks/>
          </p:cNvSpPr>
          <p:nvPr userDrawn="1"/>
        </p:nvSpPr>
        <p:spPr>
          <a:xfrm>
            <a:off x="1687482" y="4783886"/>
            <a:ext cx="25200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2"/>
                </a:solidFill>
              </a:rPr>
              <a:t>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1740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826" r:id="rId2"/>
    <p:sldLayoutId id="2147483828" r:id="rId3"/>
    <p:sldLayoutId id="2147483827" r:id="rId4"/>
    <p:sldLayoutId id="2147483674" r:id="rId5"/>
    <p:sldLayoutId id="2147483819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822" r:id="rId37"/>
    <p:sldLayoutId id="2147483707" r:id="rId38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2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bg2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0A53A-9C76-AE49-A5AC-E96C6C91AD14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-8872" y="4552306"/>
            <a:ext cx="1854877" cy="570907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838E5AAC-B6E5-CE43-B95E-C10DD5F3FC1A}"/>
              </a:ext>
            </a:extLst>
          </p:cNvPr>
          <p:cNvSpPr txBox="1">
            <a:spLocks/>
          </p:cNvSpPr>
          <p:nvPr userDrawn="1"/>
        </p:nvSpPr>
        <p:spPr>
          <a:xfrm>
            <a:off x="1687482" y="4783886"/>
            <a:ext cx="25200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1"/>
                </a:solidFill>
              </a:rPr>
              <a:t>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6397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829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778" r:id="rId34"/>
    <p:sldLayoutId id="2147483824" r:id="rId35"/>
    <p:sldLayoutId id="2147483780" r:id="rId36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4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FD3BC-3F09-2648-8A4C-0B1BB9C5C1D6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-8872" y="4552306"/>
            <a:ext cx="1854877" cy="570907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4A8DE0E-4643-AB48-8185-8191FC0DAAB5}"/>
              </a:ext>
            </a:extLst>
          </p:cNvPr>
          <p:cNvSpPr txBox="1">
            <a:spLocks/>
          </p:cNvSpPr>
          <p:nvPr userDrawn="1"/>
        </p:nvSpPr>
        <p:spPr>
          <a:xfrm>
            <a:off x="1687482" y="4783886"/>
            <a:ext cx="25200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1"/>
                </a:solidFill>
              </a:rPr>
              <a:t>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3673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817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  <p:sldLayoutId id="2147483803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25" r:id="rId34"/>
    <p:sldLayoutId id="2147483816" r:id="rId35"/>
  </p:sldLayoutIdLst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bm.com/support/docview.wss?uid=swg27050653" TargetMode="External"/><Relationship Id="rId3" Type="http://schemas.openxmlformats.org/officeDocument/2006/relationships/hyperlink" Target="https://ibm.webex.com/ibm/j.php?RGID=re2bdf6da7e3936ccd067ed300de92b7c" TargetMode="External"/><Relationship Id="rId7" Type="http://schemas.openxmlformats.org/officeDocument/2006/relationships/hyperlink" Target="https://ibm.webex.com/ibm/j.php?RGID=re60f186daded5a57bbae49bf451a8194" TargetMode="External"/><Relationship Id="rId2" Type="http://schemas.openxmlformats.org/officeDocument/2006/relationships/hyperlink" Target="https://ibm.webex.com/ibm/j.php?RGID=r27d0cccdcbe5e79713fa4f098885d29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bm.webex.com/ibm/j.php?RGID=r17d5987083b39465ee05eb90ccdec84f" TargetMode="External"/><Relationship Id="rId5" Type="http://schemas.openxmlformats.org/officeDocument/2006/relationships/hyperlink" Target="https://ibm.webex.com/ibm/j.php?RGID=reb051f43a9f4e87d5b28f9de1bdf3091" TargetMode="External"/><Relationship Id="rId4" Type="http://schemas.openxmlformats.org/officeDocument/2006/relationships/hyperlink" Target="https://ibm.webex.com/ibm/j.php?RGID=ra7bffed39719bc925ad1e4bbc288a21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bm.com/support/docview.wss?uid=swg27050653" TargetMode="External"/><Relationship Id="rId3" Type="http://schemas.openxmlformats.org/officeDocument/2006/relationships/hyperlink" Target="https://ibm.webex.com/ibm/j.php?RGID=rd820ef8841c3fbaf61b16b8296d2de8c" TargetMode="External"/><Relationship Id="rId7" Type="http://schemas.openxmlformats.org/officeDocument/2006/relationships/hyperlink" Target="https://ibm.webex.com/ibm/j.php?RGID=r0df8a243bfe70d23feb0487b1f802d59" TargetMode="External"/><Relationship Id="rId2" Type="http://schemas.openxmlformats.org/officeDocument/2006/relationships/hyperlink" Target="https://ibm.webex.com/ibm/j.php?RGID=rf44c8e57134e59d0370ec6a1ad68e0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bm.webex.com/ibm/j.php?RGID=ra0d166ed7043fdca022da7c801d4b7a3" TargetMode="External"/><Relationship Id="rId5" Type="http://schemas.openxmlformats.org/officeDocument/2006/relationships/hyperlink" Target="https://ibm.webex.com/ibm/j.php?RGID=rfd51ca2336406e56375bd558efd80d60" TargetMode="External"/><Relationship Id="rId4" Type="http://schemas.openxmlformats.org/officeDocument/2006/relationships/hyperlink" Target="https://ibm.webex.com/ibm/j.php?RGID=ref74a07dd9700768ef0c682f5168197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WatsonTalentTraining@us.ibm.com" TargetMode="Externa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9" y="203781"/>
            <a:ext cx="6412231" cy="4479344"/>
          </a:xfrm>
        </p:spPr>
        <p:txBody>
          <a:bodyPr/>
          <a:lstStyle/>
          <a:p>
            <a:r>
              <a:rPr lang="en-US" dirty="0"/>
              <a:t>New UI Client Panel</a:t>
            </a:r>
            <a:br>
              <a:rPr lang="en-US" dirty="0"/>
            </a:br>
            <a:r>
              <a:rPr lang="en-US" dirty="0"/>
              <a:t>IBM Kenexa BrassRing on Cloud</a:t>
            </a:r>
            <a:br>
              <a:rPr lang="en-US" dirty="0"/>
            </a:br>
            <a:br>
              <a:rPr lang="en-US" dirty="0"/>
            </a:br>
            <a:r>
              <a:rPr lang="en-US" sz="1600" b="0" dirty="0"/>
              <a:t>—</a:t>
            </a:r>
            <a:br>
              <a:rPr lang="en-US" b="0" dirty="0"/>
            </a:br>
            <a:r>
              <a:rPr lang="en-US" sz="1800" b="1" dirty="0"/>
              <a:t>Client Training and Enablement Session</a:t>
            </a:r>
            <a:br>
              <a:rPr lang="en-US" b="0" dirty="0"/>
            </a:br>
            <a:r>
              <a:rPr lang="en-US" sz="1600" b="1" dirty="0">
                <a:latin typeface="IBM Plex Sans SemiBold" panose="020B0503050000000000" pitchFamily="34" charset="77"/>
              </a:rPr>
              <a:t>IBM Watson Talent</a:t>
            </a:r>
            <a:br>
              <a:rPr lang="en-US" sz="1600" b="0" dirty="0"/>
            </a:br>
            <a:r>
              <a:rPr lang="en-US" sz="1600" dirty="0">
                <a:latin typeface="IBM Plex Sans" charset="0"/>
              </a:rPr>
              <a:t>June 18</a:t>
            </a:r>
            <a:r>
              <a:rPr lang="en-US" sz="1600" baseline="30000" dirty="0">
                <a:latin typeface="IBM Plex Sans" charset="0"/>
              </a:rPr>
              <a:t>th</a:t>
            </a:r>
            <a:r>
              <a:rPr lang="en-US" sz="1600" dirty="0">
                <a:latin typeface="IBM Plex Sans" charset="0"/>
              </a:rPr>
              <a:t>, 2019</a:t>
            </a:r>
            <a:endParaRPr lang="en-US" sz="1600" i="1" dirty="0">
              <a:latin typeface="IBM Plex Sans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2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EE11BF4-DB4B-4B73-A290-BC1B3A869D0F}"/>
              </a:ext>
            </a:extLst>
          </p:cNvPr>
          <p:cNvSpPr txBox="1">
            <a:spLocks/>
          </p:cNvSpPr>
          <p:nvPr/>
        </p:nvSpPr>
        <p:spPr>
          <a:xfrm>
            <a:off x="3916154" y="853230"/>
            <a:ext cx="5000822" cy="387879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1100"/>
              </a:spcBef>
              <a:buFont typeface="Arial"/>
              <a:buNone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173038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2pPr>
            <a:lvl3pPr marL="3968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•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3pPr>
            <a:lvl4pPr marL="625475" indent="-168275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–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4pPr>
            <a:lvl5pPr marL="803275" indent="-173038" algn="l" defTabSz="457200" rtl="0" eaLnBrk="1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/>
              <a:buChar char="»"/>
              <a:defRPr sz="1400" kern="120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IBM Plex Sans" panose="020B0503050203000203" pitchFamily="34" charset="0"/>
              <a:buChar char="-"/>
            </a:pPr>
            <a:r>
              <a:rPr lang="en-US" dirty="0"/>
              <a:t>June/July Virtual Training Sessions</a:t>
            </a:r>
          </a:p>
          <a:p>
            <a:pPr marL="285750" indent="-285750">
              <a:buFont typeface="IBM Plex Sans" panose="020B0503050203000203" pitchFamily="34" charset="0"/>
              <a:buChar char="-"/>
            </a:pPr>
            <a:r>
              <a:rPr lang="en-US" dirty="0"/>
              <a:t>Reminders and Updates including New UI timeline review</a:t>
            </a:r>
          </a:p>
          <a:p>
            <a:pPr marL="285750" indent="-285750">
              <a:buFont typeface="IBM Plex Sans" panose="020B0503050203000203" pitchFamily="34" charset="0"/>
              <a:buChar char="-"/>
            </a:pPr>
            <a:r>
              <a:rPr lang="en-US" dirty="0"/>
              <a:t>Client Panelist Introduction</a:t>
            </a:r>
          </a:p>
          <a:p>
            <a:pPr marL="285750" indent="-285750">
              <a:buFont typeface="IBM Plex Sans" panose="020B0503050203000203" pitchFamily="34" charset="0"/>
              <a:buChar char="-"/>
            </a:pPr>
            <a:r>
              <a:rPr lang="en-US" dirty="0"/>
              <a:t>Open Q&amp;A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BC559B-08CF-497E-A9D2-8CE57F382CDD}"/>
              </a:ext>
            </a:extLst>
          </p:cNvPr>
          <p:cNvSpPr/>
          <p:nvPr/>
        </p:nvSpPr>
        <p:spPr>
          <a:xfrm>
            <a:off x="147096" y="135015"/>
            <a:ext cx="33906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gradFill>
                  <a:gsLst>
                    <a:gs pos="57000">
                      <a:srgbClr val="5F79FF"/>
                    </a:gs>
                    <a:gs pos="91000">
                      <a:srgbClr val="9D87FF"/>
                    </a:gs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</a:rPr>
              <a:t>Agenda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31545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9" y="203781"/>
            <a:ext cx="8726215" cy="357471"/>
          </a:xfrm>
        </p:spPr>
        <p:txBody>
          <a:bodyPr/>
          <a:lstStyle/>
          <a:p>
            <a:pPr algn="ctr"/>
            <a:r>
              <a:rPr lang="en-US" dirty="0"/>
              <a:t>JUNE VIRTUAL TRAINING SESSIONS</a:t>
            </a:r>
            <a:endParaRPr lang="en-US" sz="1600" i="1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67B89-1E38-4EF7-9127-C289B5579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335882"/>
              </p:ext>
            </p:extLst>
          </p:nvPr>
        </p:nvGraphicFramePr>
        <p:xfrm>
          <a:off x="228600" y="808589"/>
          <a:ext cx="8726214" cy="31330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6602">
                  <a:extLst>
                    <a:ext uri="{9D8B030D-6E8A-4147-A177-3AD203B41FA5}">
                      <a16:colId xmlns:a16="http://schemas.microsoft.com/office/drawing/2014/main" val="1350891789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1325881092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1573733701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515021033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1806861775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4008877000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554407507"/>
                    </a:ext>
                  </a:extLst>
                </a:gridCol>
              </a:tblGrid>
              <a:tr h="294997">
                <a:tc>
                  <a:txBody>
                    <a:bodyPr/>
                    <a:lstStyle/>
                    <a:p>
                      <a:r>
                        <a:rPr lang="en-US" sz="1050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481760"/>
                  </a:ext>
                </a:extLst>
              </a:tr>
              <a:tr h="605396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2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bg2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bg2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636183"/>
                  </a:ext>
                </a:extLst>
              </a:tr>
              <a:tr h="492098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r>
                        <a:rPr lang="en-US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Client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BrassRing Release 19.06.03 (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4am EDT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&amp; 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11am EDT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  <a:p>
                      <a:r>
                        <a:rPr lang="en-US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Client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Talent Suite and Onboard June Release (10am EDT)</a:t>
                      </a:r>
                      <a:endParaRPr lang="en-US" sz="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256478"/>
                  </a:ext>
                </a:extLst>
              </a:tr>
              <a:tr h="492098">
                <a:tc>
                  <a:txBody>
                    <a:bodyPr/>
                    <a:lstStyle/>
                    <a:p>
                      <a:r>
                        <a:rPr lang="en-US" sz="105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r>
                        <a:rPr lang="en-US" sz="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Client</a:t>
                      </a:r>
                      <a:r>
                        <a:rPr lang="en-US" sz="8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 How to use Assess (11am EDT)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13</a:t>
                      </a: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71686"/>
                  </a:ext>
                </a:extLst>
              </a:tr>
              <a:tr h="492098">
                <a:tc>
                  <a:txBody>
                    <a:bodyPr/>
                    <a:lstStyle/>
                    <a:p>
                      <a:r>
                        <a:rPr lang="en-US" sz="105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18</a:t>
                      </a:r>
                    </a:p>
                    <a:p>
                      <a:r>
                        <a:rPr lang="en-US" sz="800" b="1" dirty="0"/>
                        <a:t>Client</a:t>
                      </a:r>
                      <a:r>
                        <a:rPr lang="en-US" sz="800" dirty="0"/>
                        <a:t>: </a:t>
                      </a:r>
                      <a:r>
                        <a:rPr lang="en-US" sz="800" dirty="0">
                          <a:hlinkClick r:id="rId5"/>
                        </a:rPr>
                        <a:t>BrassRing New UI Client Panel (11am EDT)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</a:t>
                      </a:r>
                    </a:p>
                    <a:p>
                      <a:r>
                        <a:rPr lang="en-US" sz="700" b="1" dirty="0"/>
                        <a:t>Client: </a:t>
                      </a:r>
                      <a:r>
                        <a:rPr lang="en-US" sz="700" b="0" dirty="0">
                          <a:hlinkClick r:id="rId6"/>
                        </a:rPr>
                        <a:t>BrassRing New UI (11am EDT)</a:t>
                      </a:r>
                      <a:endParaRPr lang="en-US" sz="700" b="0" dirty="0"/>
                    </a:p>
                    <a:p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/>
                        <a:t>Client</a:t>
                      </a:r>
                      <a:r>
                        <a:rPr lang="en-US" sz="800" dirty="0"/>
                        <a:t>: </a:t>
                      </a:r>
                      <a:r>
                        <a:rPr lang="en-US" sz="800" dirty="0">
                          <a:hlinkClick r:id="rId7"/>
                        </a:rPr>
                        <a:t>BrassRing Interview Scheduler Playback (10am EDT)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404736"/>
                  </a:ext>
                </a:extLst>
              </a:tr>
              <a:tr h="246049">
                <a:tc>
                  <a:txBody>
                    <a:bodyPr/>
                    <a:lstStyle/>
                    <a:p>
                      <a:r>
                        <a:rPr lang="en-US" sz="1050" dirty="0"/>
                        <a:t>23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50" dirty="0"/>
                        <a:t>24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50" dirty="0"/>
                        <a:t>25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50" dirty="0"/>
                        <a:t>26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50" dirty="0"/>
                        <a:t>27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50" dirty="0"/>
                        <a:t>28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05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27354"/>
                  </a:ext>
                </a:extLst>
              </a:tr>
              <a:tr h="246049">
                <a:tc>
                  <a:txBody>
                    <a:bodyPr/>
                    <a:lstStyle/>
                    <a:p>
                      <a:r>
                        <a:rPr lang="en-US" sz="1050" dirty="0"/>
                        <a:t>30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0866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D1E3DE1-D347-4861-8099-60E3B68F226A}"/>
              </a:ext>
            </a:extLst>
          </p:cNvPr>
          <p:cNvSpPr txBox="1"/>
          <p:nvPr/>
        </p:nvSpPr>
        <p:spPr>
          <a:xfrm>
            <a:off x="58332" y="467930"/>
            <a:ext cx="2672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Client-facing training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599" y="203781"/>
            <a:ext cx="8726215" cy="357471"/>
          </a:xfrm>
        </p:spPr>
        <p:txBody>
          <a:bodyPr/>
          <a:lstStyle/>
          <a:p>
            <a:pPr algn="ctr"/>
            <a:r>
              <a:rPr lang="en-US" dirty="0"/>
              <a:t>JULY VIRTUAL TRAINING SESSIONS</a:t>
            </a:r>
            <a:endParaRPr lang="en-US" sz="1600" i="1" dirty="0">
              <a:latin typeface="IBM Plex Sans" charset="0"/>
              <a:ea typeface="IBM Plex Sans" charset="0"/>
              <a:cs typeface="IBM Plex Sans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67B89-1E38-4EF7-9127-C289B5579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289075"/>
              </p:ext>
            </p:extLst>
          </p:nvPr>
        </p:nvGraphicFramePr>
        <p:xfrm>
          <a:off x="228600" y="808589"/>
          <a:ext cx="8726214" cy="3255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6602">
                  <a:extLst>
                    <a:ext uri="{9D8B030D-6E8A-4147-A177-3AD203B41FA5}">
                      <a16:colId xmlns:a16="http://schemas.microsoft.com/office/drawing/2014/main" val="1350891789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1325881092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1573733701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515021033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1806861775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4008877000"/>
                    </a:ext>
                  </a:extLst>
                </a:gridCol>
                <a:gridCol w="1246602">
                  <a:extLst>
                    <a:ext uri="{9D8B030D-6E8A-4147-A177-3AD203B41FA5}">
                      <a16:colId xmlns:a16="http://schemas.microsoft.com/office/drawing/2014/main" val="554407507"/>
                    </a:ext>
                  </a:extLst>
                </a:gridCol>
              </a:tblGrid>
              <a:tr h="294997">
                <a:tc>
                  <a:txBody>
                    <a:bodyPr/>
                    <a:lstStyle/>
                    <a:p>
                      <a:r>
                        <a:rPr lang="en-US" sz="1050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Saturday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481760"/>
                  </a:ext>
                </a:extLst>
              </a:tr>
              <a:tr h="492098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  <a:endParaRPr lang="en-US" sz="800" dirty="0">
                        <a:solidFill>
                          <a:schemeClr val="bg2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  <a:endParaRPr lang="en-US" sz="700" dirty="0">
                        <a:solidFill>
                          <a:schemeClr val="bg2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636183"/>
                  </a:ext>
                </a:extLst>
              </a:tr>
              <a:tr h="492098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  <a:p>
                      <a:r>
                        <a:rPr lang="en-US" sz="800" b="1" dirty="0"/>
                        <a:t>Client</a:t>
                      </a:r>
                      <a:r>
                        <a:rPr lang="en-US" sz="800" dirty="0"/>
                        <a:t>: </a:t>
                      </a:r>
                      <a:r>
                        <a:rPr lang="en-US" sz="800" dirty="0">
                          <a:hlinkClick r:id="rId2"/>
                        </a:rPr>
                        <a:t>How to use Assess (11am EDT)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256478"/>
                  </a:ext>
                </a:extLst>
              </a:tr>
              <a:tr h="492098">
                <a:tc>
                  <a:txBody>
                    <a:bodyPr/>
                    <a:lstStyle/>
                    <a:p>
                      <a:r>
                        <a:rPr lang="en-US" sz="105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16</a:t>
                      </a:r>
                    </a:p>
                    <a:p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Client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hlinkClick r:id="rId3"/>
                        </a:rPr>
                        <a:t>BrassRing New UI (11am EDT)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18</a:t>
                      </a:r>
                    </a:p>
                    <a:p>
                      <a:r>
                        <a:rPr lang="en-US" sz="800" b="1" dirty="0"/>
                        <a:t>Client</a:t>
                      </a:r>
                      <a:r>
                        <a:rPr lang="en-US" sz="800" dirty="0"/>
                        <a:t>: BrassRing and Onboard Release Enablements (</a:t>
                      </a:r>
                      <a:r>
                        <a:rPr lang="en-US" sz="800" dirty="0">
                          <a:hlinkClick r:id="rId4"/>
                        </a:rPr>
                        <a:t>4am EDT</a:t>
                      </a:r>
                      <a:r>
                        <a:rPr lang="en-US" sz="800" dirty="0"/>
                        <a:t> &amp; </a:t>
                      </a:r>
                      <a:r>
                        <a:rPr lang="en-US" sz="800" dirty="0">
                          <a:hlinkClick r:id="rId5"/>
                        </a:rPr>
                        <a:t>11am EDT</a:t>
                      </a:r>
                      <a:r>
                        <a:rPr lang="en-US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71686"/>
                  </a:ext>
                </a:extLst>
              </a:tr>
              <a:tr h="492098">
                <a:tc>
                  <a:txBody>
                    <a:bodyPr/>
                    <a:lstStyle/>
                    <a:p>
                      <a:r>
                        <a:rPr lang="en-US" sz="105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23</a:t>
                      </a:r>
                    </a:p>
                    <a:p>
                      <a:r>
                        <a:rPr lang="en-US" sz="800" b="1" dirty="0"/>
                        <a:t>Client</a:t>
                      </a:r>
                      <a:r>
                        <a:rPr lang="en-US" sz="800" dirty="0"/>
                        <a:t>: </a:t>
                      </a:r>
                      <a:r>
                        <a:rPr lang="en-US" sz="800" dirty="0">
                          <a:hlinkClick r:id="rId6"/>
                        </a:rPr>
                        <a:t>Talent Acquisition Roadmap (11am EDT)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404736"/>
                  </a:ext>
                </a:extLst>
              </a:tr>
              <a:tr h="492098">
                <a:tc>
                  <a:txBody>
                    <a:bodyPr/>
                    <a:lstStyle/>
                    <a:p>
                      <a:r>
                        <a:rPr lang="en-US" sz="105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29</a:t>
                      </a:r>
                    </a:p>
                    <a:p>
                      <a:r>
                        <a:rPr lang="en-US" sz="800" b="1" dirty="0"/>
                        <a:t>Client</a:t>
                      </a:r>
                      <a:r>
                        <a:rPr lang="en-US" sz="800" dirty="0"/>
                        <a:t>: </a:t>
                      </a:r>
                      <a:r>
                        <a:rPr lang="en-US" sz="800" dirty="0">
                          <a:hlinkClick r:id="rId7"/>
                        </a:rPr>
                        <a:t>Assess New Features and Updates (11am EDT)</a:t>
                      </a:r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31</a:t>
                      </a:r>
                    </a:p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2735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D1E3DE1-D347-4861-8099-60E3B68F226A}"/>
              </a:ext>
            </a:extLst>
          </p:cNvPr>
          <p:cNvSpPr txBox="1"/>
          <p:nvPr/>
        </p:nvSpPr>
        <p:spPr>
          <a:xfrm>
            <a:off x="58332" y="467930"/>
            <a:ext cx="26722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Client-facing training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7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45DCD-FC17-4C5C-BF25-1559CC3DEC9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-1" y="1545022"/>
            <a:ext cx="9143999" cy="3598478"/>
          </a:xfrm>
        </p:spPr>
        <p:txBody>
          <a:bodyPr/>
          <a:lstStyle/>
          <a:p>
            <a:r>
              <a:rPr lang="en-US" b="1" dirty="0"/>
              <a:t>New UI Timeline: </a:t>
            </a:r>
            <a:r>
              <a:rPr lang="en-US" dirty="0"/>
              <a:t>Originally released in February 2015</a:t>
            </a:r>
            <a:endParaRPr lang="en-US" b="1" dirty="0"/>
          </a:p>
          <a:p>
            <a:endParaRPr lang="en-US" sz="13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A8B22E-3C3D-4577-B0AA-3F04E140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545022"/>
          </a:xfrm>
        </p:spPr>
        <p:txBody>
          <a:bodyPr/>
          <a:lstStyle/>
          <a:p>
            <a:r>
              <a:rPr lang="en-US" dirty="0"/>
              <a:t>Reminders &amp; Updates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9D92CBC-E972-49C4-87DA-6F157A8BDB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57998" y="-1"/>
            <a:ext cx="2286000" cy="154502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b="1" dirty="0"/>
              <a:t>Requesting Client Training</a:t>
            </a:r>
          </a:p>
          <a:p>
            <a:pPr>
              <a:spcBef>
                <a:spcPts val="0"/>
              </a:spcBef>
            </a:pPr>
            <a:endParaRPr lang="en-US" sz="1200" b="1" dirty="0"/>
          </a:p>
          <a:p>
            <a:pPr>
              <a:spcBef>
                <a:spcPts val="0"/>
              </a:spcBef>
            </a:pPr>
            <a:r>
              <a:rPr lang="en-US" sz="1200" dirty="0"/>
              <a:t>To request client training please reach out to </a:t>
            </a:r>
            <a:r>
              <a:rPr lang="en-US" sz="1200" dirty="0">
                <a:hlinkClick r:id="rId2"/>
              </a:rPr>
              <a:t>WatsonTalentTraining@us.ibm.com</a:t>
            </a:r>
            <a:r>
              <a:rPr lang="en-US" sz="12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671A36-287C-4366-9401-2CB82ED19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19" y="2120528"/>
            <a:ext cx="8393561" cy="25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8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-1" y="2571750"/>
            <a:ext cx="9143999" cy="257175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000" dirty="0"/>
              <a:t>Vincent </a:t>
            </a:r>
            <a:r>
              <a:rPr lang="en-US" sz="2000" dirty="0" err="1"/>
              <a:t>Votta</a:t>
            </a:r>
            <a:r>
              <a:rPr lang="en-US" sz="2000" dirty="0"/>
              <a:t> – Dollar Tree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Christine Dornbusch – Ameriprise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Jemima Arnold and Ryan </a:t>
            </a:r>
            <a:r>
              <a:rPr lang="en-US" sz="2000" dirty="0" err="1"/>
              <a:t>Remillard</a:t>
            </a:r>
            <a:r>
              <a:rPr lang="en-US" sz="2000" dirty="0"/>
              <a:t> – Mott MacDonald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Sarah McPherson, Matt Johnson and Kelly </a:t>
            </a:r>
            <a:r>
              <a:rPr lang="en-US" sz="2000" dirty="0" err="1"/>
              <a:t>Berkness</a:t>
            </a:r>
            <a:r>
              <a:rPr lang="en-US" sz="2000" dirty="0"/>
              <a:t> – Best Buy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sz="8000" dirty="0">
                <a:gradFill>
                  <a:gsLst>
                    <a:gs pos="57000">
                      <a:srgbClr val="5F79FF"/>
                    </a:gs>
                    <a:gs pos="91000">
                      <a:srgbClr val="9D87FF"/>
                    </a:gs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0" scaled="0"/>
                </a:gradFill>
              </a:rPr>
              <a:t>Client Panelists</a:t>
            </a:r>
          </a:p>
        </p:txBody>
      </p:sp>
    </p:spTree>
    <p:extLst>
      <p:ext uri="{BB962C8B-B14F-4D97-AF65-F5344CB8AC3E}">
        <p14:creationId xmlns:p14="http://schemas.microsoft.com/office/powerpoint/2010/main" val="4296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1168"/>
            <a:ext cx="3662330" cy="1432621"/>
          </a:xfrm>
        </p:spPr>
        <p:txBody>
          <a:bodyPr/>
          <a:lstStyle/>
          <a:p>
            <a:r>
              <a:rPr lang="en-US" sz="6000" dirty="0">
                <a:latin typeface="IBM Plex Sans Light" charset="0"/>
                <a:ea typeface="IBM Plex Sans Light" charset="0"/>
                <a:cs typeface="IBM Plex Sans Light" charset="0"/>
              </a:rPr>
              <a:t>Open Q&amp;A</a:t>
            </a:r>
            <a:br>
              <a:rPr lang="en-US" sz="6000" dirty="0">
                <a:latin typeface="IBM Plex Sans Light" charset="0"/>
                <a:ea typeface="IBM Plex Sans Light" charset="0"/>
                <a:cs typeface="IBM Plex Sans Light" charset="0"/>
              </a:rPr>
            </a:br>
            <a:r>
              <a:rPr lang="en-US" sz="6000" dirty="0">
                <a:solidFill>
                  <a:schemeClr val="accent2"/>
                </a:solidFill>
                <a:latin typeface="IBM Plex Sans Light" charset="0"/>
                <a:ea typeface="IBM Plex Sans Light" charset="0"/>
                <a:cs typeface="IBM Plex Sans Light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43466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DE60-64D6-4CED-BA53-C7319D21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40358-9AB2-44D8-AFC3-D81D8E521D51}"/>
              </a:ext>
            </a:extLst>
          </p:cNvPr>
          <p:cNvSpPr txBox="1"/>
          <p:nvPr/>
        </p:nvSpPr>
        <p:spPr>
          <a:xfrm>
            <a:off x="200416" y="1415441"/>
            <a:ext cx="8749431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  Have your business processes changed at all since you started using the New UI?</a:t>
            </a:r>
          </a:p>
          <a:p>
            <a:endParaRPr lang="en-US" dirty="0"/>
          </a:p>
          <a:p>
            <a:r>
              <a:rPr lang="en-US" dirty="0"/>
              <a:t>2.  How did you roll the New UI out to your users? Did you roll it out in a big bang method or user type by user type?</a:t>
            </a:r>
          </a:p>
          <a:p>
            <a:endParaRPr lang="en-US" dirty="0"/>
          </a:p>
          <a:p>
            <a:r>
              <a:rPr lang="en-US" dirty="0"/>
              <a:t>3.  What training did you offer to your end users?</a:t>
            </a:r>
          </a:p>
          <a:p>
            <a:endParaRPr lang="en-US" dirty="0"/>
          </a:p>
          <a:p>
            <a:r>
              <a:rPr lang="en-US" dirty="0"/>
              <a:t>4.  Are there any features you call out to your users as benefits of using the New UI? What is your favorite feature recently released?</a:t>
            </a:r>
          </a:p>
          <a:p>
            <a:endParaRPr lang="en-US" dirty="0"/>
          </a:p>
          <a:p>
            <a:r>
              <a:rPr lang="en-US" dirty="0"/>
              <a:t>5   Have you customized the New UI homepage per persona?</a:t>
            </a:r>
          </a:p>
          <a:p>
            <a:endParaRPr lang="en-US" dirty="0"/>
          </a:p>
          <a:p>
            <a:r>
              <a:rPr lang="en-US" dirty="0"/>
              <a:t>6.  Are you utilizing the Quick Links feature? If so, how?</a:t>
            </a:r>
          </a:p>
          <a:p>
            <a:endParaRPr lang="en-US" dirty="0"/>
          </a:p>
          <a:p>
            <a:r>
              <a:rPr lang="en-US" dirty="0"/>
              <a:t>7.  Share any feedback you have gotten from your end users.</a:t>
            </a:r>
          </a:p>
        </p:txBody>
      </p:sp>
    </p:spTree>
    <p:extLst>
      <p:ext uri="{BB962C8B-B14F-4D97-AF65-F5344CB8AC3E}">
        <p14:creationId xmlns:p14="http://schemas.microsoft.com/office/powerpoint/2010/main" val="224481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77691"/>
      </p:ext>
    </p:extLst>
  </p:cSld>
  <p:clrMapOvr>
    <a:masterClrMapping/>
  </p:clrMapOvr>
</p:sld>
</file>

<file path=ppt/theme/theme1.xml><?xml version="1.0" encoding="utf-8"?>
<a:theme xmlns:a="http://schemas.openxmlformats.org/drawingml/2006/main" name="blk_background_2017">
  <a:themeElements>
    <a:clrScheme name="Custom 2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BB8EFF"/>
      </a:accent4>
      <a:accent5>
        <a:srgbClr val="6E177D"/>
      </a:accent5>
      <a:accent6>
        <a:srgbClr val="20D5D2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son_presentation_template" id="{3596A0D1-ED97-224C-9AC3-B3B1AFFC03F1}" vid="{CB59F96B-D893-E545-AC82-604AA9AE6CB9}"/>
    </a:ext>
  </a:extLst>
</a:theme>
</file>

<file path=ppt/theme/theme2.xml><?xml version="1.0" encoding="utf-8"?>
<a:theme xmlns:a="http://schemas.openxmlformats.org/drawingml/2006/main" name="gry_background_2017">
  <a:themeElements>
    <a:clrScheme name="Custom 4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BB8EFF"/>
      </a:accent4>
      <a:accent5>
        <a:srgbClr val="6E177D"/>
      </a:accent5>
      <a:accent6>
        <a:srgbClr val="20D5D2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>
        <a:ln w="6350">
          <a:solidFill>
            <a:schemeClr val="tx2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son_presentation_template" id="{3596A0D1-ED97-224C-9AC3-B3B1AFFC03F1}" vid="{6953F3BD-CE26-1C45-A1F7-4E573E5A752B}"/>
    </a:ext>
  </a:extLst>
</a:theme>
</file>

<file path=ppt/theme/theme3.xml><?xml version="1.0" encoding="utf-8"?>
<a:theme xmlns:a="http://schemas.openxmlformats.org/drawingml/2006/main" name="wht_background_2017">
  <a:themeElements>
    <a:clrScheme name="Custom 5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BB8EFF"/>
      </a:accent4>
      <a:accent5>
        <a:srgbClr val="6E177D"/>
      </a:accent5>
      <a:accent6>
        <a:srgbClr val="20D5D2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son_presentation_template" id="{3596A0D1-ED97-224C-9AC3-B3B1AFFC03F1}" vid="{679B1078-1045-354B-9F07-06E0784FD1C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Watson_presentation_template</Template>
  <TotalTime>1022</TotalTime>
  <Words>303</Words>
  <Application>Microsoft Office PowerPoint</Application>
  <PresentationFormat>On-screen Show (16:9)</PresentationFormat>
  <Paragraphs>123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IBM Plex Sans</vt:lpstr>
      <vt:lpstr>IBM Plex Sans Light</vt:lpstr>
      <vt:lpstr>IBM Plex Sans SemiBold</vt:lpstr>
      <vt:lpstr>blk_background_2017</vt:lpstr>
      <vt:lpstr>gry_background_2017</vt:lpstr>
      <vt:lpstr>wht_background_2017</vt:lpstr>
      <vt:lpstr>New UI Client Panel IBM Kenexa BrassRing on Cloud  — Client Training and Enablement Session IBM Watson Talent June 18th, 2019</vt:lpstr>
      <vt:lpstr>PowerPoint Presentation</vt:lpstr>
      <vt:lpstr>JUNE VIRTUAL TRAINING SESSIONS</vt:lpstr>
      <vt:lpstr>JULY VIRTUAL TRAINING SESSIONS</vt:lpstr>
      <vt:lpstr>Reminders &amp; Updates</vt:lpstr>
      <vt:lpstr>Client Panelists</vt:lpstr>
      <vt:lpstr>Open Q&amp;A –</vt:lpstr>
      <vt:lpstr>Questions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this template</dc:title>
  <dc:creator>Becky Hui Chan</dc:creator>
  <cp:lastModifiedBy>Niki Trumble</cp:lastModifiedBy>
  <cp:revision>85</cp:revision>
  <dcterms:created xsi:type="dcterms:W3CDTF">2018-03-01T22:47:15Z</dcterms:created>
  <dcterms:modified xsi:type="dcterms:W3CDTF">2019-06-17T22:11:56Z</dcterms:modified>
</cp:coreProperties>
</file>