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45" r:id="rId2"/>
    <p:sldMasterId id="2147483781" r:id="rId3"/>
    <p:sldMasterId id="2147483830" r:id="rId4"/>
  </p:sldMasterIdLst>
  <p:notesMasterIdLst>
    <p:notesMasterId r:id="rId31"/>
  </p:notesMasterIdLst>
  <p:handoutMasterIdLst>
    <p:handoutMasterId r:id="rId32"/>
  </p:handoutMasterIdLst>
  <p:sldIdLst>
    <p:sldId id="338" r:id="rId5"/>
    <p:sldId id="411" r:id="rId6"/>
    <p:sldId id="393" r:id="rId7"/>
    <p:sldId id="408" r:id="rId8"/>
    <p:sldId id="394" r:id="rId9"/>
    <p:sldId id="335" r:id="rId10"/>
    <p:sldId id="410" r:id="rId11"/>
    <p:sldId id="336" r:id="rId12"/>
    <p:sldId id="334" r:id="rId13"/>
    <p:sldId id="395" r:id="rId14"/>
    <p:sldId id="330" r:id="rId15"/>
    <p:sldId id="407" r:id="rId16"/>
    <p:sldId id="406" r:id="rId17"/>
    <p:sldId id="337" r:id="rId18"/>
    <p:sldId id="403" r:id="rId19"/>
    <p:sldId id="405" r:id="rId20"/>
    <p:sldId id="404" r:id="rId21"/>
    <p:sldId id="398" r:id="rId22"/>
    <p:sldId id="399" r:id="rId23"/>
    <p:sldId id="400" r:id="rId24"/>
    <p:sldId id="401" r:id="rId25"/>
    <p:sldId id="409" r:id="rId26"/>
    <p:sldId id="397" r:id="rId27"/>
    <p:sldId id="412" r:id="rId28"/>
    <p:sldId id="333" r:id="rId29"/>
    <p:sldId id="288" r:id="rId3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Trumble" initials="NT" lastIdx="12" clrIdx="0">
    <p:extLst>
      <p:ext uri="{19B8F6BF-5375-455C-9EA6-DF929625EA0E}">
        <p15:presenceInfo xmlns:p15="http://schemas.microsoft.com/office/powerpoint/2012/main" userId="Niki Trumb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6FF"/>
    <a:srgbClr val="FFFFFF"/>
    <a:srgbClr val="F3F3F3"/>
    <a:srgbClr val="F7F3F1"/>
    <a:srgbClr val="DCDCDC"/>
    <a:srgbClr val="8C8C8C"/>
    <a:srgbClr val="3D3D3D"/>
    <a:srgbClr val="051B75"/>
    <a:srgbClr val="BB8EFF"/>
    <a:srgbClr val="20D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snapToObjects="1" showGuides="1">
      <p:cViewPr varScale="1">
        <p:scale>
          <a:sx n="90" d="100"/>
          <a:sy n="90" d="100"/>
        </p:scale>
        <p:origin x="624" y="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11876-243E-CE4F-BE13-763CA6DCA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2A1DE-898A-AE45-912C-AA03C3E3AF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8F3ABF-AEBA-AC44-AEBE-FB25EEA7F44D}" type="datetimeFigureOut">
              <a:rPr lang="en-US" smtClean="0"/>
              <a:t>6/19/2019</a:t>
            </a:fld>
            <a:endParaRPr lang="en-US"/>
          </a:p>
        </p:txBody>
      </p:sp>
      <p:sp>
        <p:nvSpPr>
          <p:cNvPr id="4" name="Footer Placeholder 3">
            <a:extLst>
              <a:ext uri="{FF2B5EF4-FFF2-40B4-BE49-F238E27FC236}">
                <a16:creationId xmlns:a16="http://schemas.microsoft.com/office/drawing/2014/main" id="{8B6B91E4-0073-9443-82F8-F1363C78AC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1623-1E55-3F4A-BA9C-FDCECA242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BDE4E-C6A5-2944-967B-245D298FDE8C}" type="slidenum">
              <a:rPr lang="en-US" smtClean="0"/>
              <a:t>‹#›</a:t>
            </a:fld>
            <a:endParaRPr lang="en-US"/>
          </a:p>
        </p:txBody>
      </p:sp>
    </p:spTree>
    <p:extLst>
      <p:ext uri="{BB962C8B-B14F-4D97-AF65-F5344CB8AC3E}">
        <p14:creationId xmlns:p14="http://schemas.microsoft.com/office/powerpoint/2010/main" val="318914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3</a:t>
            </a:fld>
            <a:endParaRPr lang="en-US" dirty="0"/>
          </a:p>
        </p:txBody>
      </p:sp>
    </p:spTree>
    <p:extLst>
      <p:ext uri="{BB962C8B-B14F-4D97-AF65-F5344CB8AC3E}">
        <p14:creationId xmlns:p14="http://schemas.microsoft.com/office/powerpoint/2010/main" val="330588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4</a:t>
            </a:fld>
            <a:endParaRPr lang="en-US" dirty="0"/>
          </a:p>
        </p:txBody>
      </p:sp>
    </p:spTree>
    <p:extLst>
      <p:ext uri="{BB962C8B-B14F-4D97-AF65-F5344CB8AC3E}">
        <p14:creationId xmlns:p14="http://schemas.microsoft.com/office/powerpoint/2010/main" val="218032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18</a:t>
            </a:fld>
            <a:endParaRPr lang="en-US" dirty="0"/>
          </a:p>
        </p:txBody>
      </p:sp>
    </p:spTree>
    <p:extLst>
      <p:ext uri="{BB962C8B-B14F-4D97-AF65-F5344CB8AC3E}">
        <p14:creationId xmlns:p14="http://schemas.microsoft.com/office/powerpoint/2010/main" val="76576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19</a:t>
            </a:fld>
            <a:endParaRPr lang="en-US" dirty="0"/>
          </a:p>
        </p:txBody>
      </p:sp>
    </p:spTree>
    <p:extLst>
      <p:ext uri="{BB962C8B-B14F-4D97-AF65-F5344CB8AC3E}">
        <p14:creationId xmlns:p14="http://schemas.microsoft.com/office/powerpoint/2010/main" val="39285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20</a:t>
            </a:fld>
            <a:endParaRPr lang="en-US" dirty="0"/>
          </a:p>
        </p:txBody>
      </p:sp>
    </p:spTree>
    <p:extLst>
      <p:ext uri="{BB962C8B-B14F-4D97-AF65-F5344CB8AC3E}">
        <p14:creationId xmlns:p14="http://schemas.microsoft.com/office/powerpoint/2010/main" val="351506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21</a:t>
            </a:fld>
            <a:endParaRPr lang="en-US" dirty="0"/>
          </a:p>
        </p:txBody>
      </p:sp>
    </p:spTree>
    <p:extLst>
      <p:ext uri="{BB962C8B-B14F-4D97-AF65-F5344CB8AC3E}">
        <p14:creationId xmlns:p14="http://schemas.microsoft.com/office/powerpoint/2010/main" val="161871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22</a:t>
            </a:fld>
            <a:endParaRPr lang="en-US" dirty="0"/>
          </a:p>
        </p:txBody>
      </p:sp>
    </p:spTree>
    <p:extLst>
      <p:ext uri="{BB962C8B-B14F-4D97-AF65-F5344CB8AC3E}">
        <p14:creationId xmlns:p14="http://schemas.microsoft.com/office/powerpoint/2010/main" val="272547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23</a:t>
            </a:fld>
            <a:endParaRPr lang="en-US" dirty="0"/>
          </a:p>
        </p:txBody>
      </p:sp>
    </p:spTree>
    <p:extLst>
      <p:ext uri="{BB962C8B-B14F-4D97-AF65-F5344CB8AC3E}">
        <p14:creationId xmlns:p14="http://schemas.microsoft.com/office/powerpoint/2010/main" val="184900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Disposition Email Trigger</a:t>
            </a:r>
          </a:p>
          <a:p>
            <a:pPr marL="228600" indent="-228600">
              <a:buAutoNum type="arabicParenBoth"/>
            </a:pPr>
            <a:r>
              <a:rPr lang="en-US" dirty="0"/>
              <a:t>Auto Disposition Triggers</a:t>
            </a:r>
          </a:p>
          <a:p>
            <a:pPr marL="228600" indent="-228600">
              <a:buAutoNum type="arabicParenBoth"/>
            </a:pPr>
            <a:r>
              <a:rPr lang="en-US" dirty="0"/>
              <a:t>Evergreen Push - </a:t>
            </a:r>
            <a:r>
              <a:rPr lang="en-US" sz="900" b="0" i="0" kern="1200" dirty="0">
                <a:solidFill>
                  <a:schemeClr val="tx1"/>
                </a:solidFill>
                <a:effectLst/>
                <a:latin typeface="+mn-lt"/>
                <a:ea typeface="+mn-ea"/>
                <a:cs typeface="+mn-cs"/>
              </a:rPr>
              <a:t>A common evergreen push example is where the client would like to push candidates to open hiring reqs (store and position specific) as they apply to evergreen reqs. This has the effect of the candidate applying to one or more broader evergreen reqs, and then immediately getting copied or moved into matching hiring reqs that are open at the time the candidate applies. Candidates are usually matched based on location preferences and position type preferences. Identification of the reqs to copy or move the candidate to is evaluated by two layers of conditions. (1) Matching values input by the candidate (on candidate form fields) to req field values of any open hiring reqs. (2) Matching values on evergreen req fields to field values on any open hiring reqs</a:t>
            </a:r>
            <a:endParaRPr lang="en-US" dirty="0"/>
          </a:p>
          <a:p>
            <a:pPr marL="228600" indent="-228600">
              <a:buAutoNum type="arabicParenBoth"/>
            </a:pPr>
            <a:r>
              <a:rPr lang="en-US" dirty="0"/>
              <a:t>Evergreen Pull - </a:t>
            </a:r>
            <a:r>
              <a:rPr lang="en-US" sz="900" b="0" i="0" kern="1200" dirty="0">
                <a:solidFill>
                  <a:schemeClr val="tx1"/>
                </a:solidFill>
                <a:effectLst/>
                <a:latin typeface="+mn-lt"/>
                <a:ea typeface="+mn-ea"/>
                <a:cs typeface="+mn-cs"/>
              </a:rPr>
              <a:t>A common evergreen pull example is where the client would like to open a hiring req (store and position specific) when a hire is needed. To get qualified candidates more quickly into the hiring req, it pulls candidates that are sitting in existing evergreen reqs. Candidates are usually matched based on location preferences and position type preferences. Those candidates that meet the criteria are pulled into the hiring req, and would be considered hirable for the newly opened job. Identification of the candidates is done by three layers of conditions.</a:t>
            </a:r>
            <a:endParaRPr lang="en-US" dirty="0"/>
          </a:p>
          <a:p>
            <a:pPr marL="228600" indent="-228600">
              <a:buAutoNum type="arabicParenBoth"/>
            </a:pPr>
            <a:r>
              <a:rPr lang="en-US" dirty="0"/>
              <a:t>Eligibility Check- </a:t>
            </a:r>
            <a:r>
              <a:rPr lang="en-US" sz="900" b="0" i="0" kern="1200" dirty="0">
                <a:solidFill>
                  <a:schemeClr val="tx1"/>
                </a:solidFill>
                <a:effectLst/>
                <a:latin typeface="+mn-lt"/>
                <a:ea typeface="+mn-ea"/>
                <a:cs typeface="+mn-cs"/>
              </a:rPr>
              <a:t>Another common example among retail and high-volume clients is where the client would like to conduct a series of eligibility checks before the candidate is added to the req. If they fail one of these checks, they are automatically dispositioned, resulting in an applicant pool, which consists of candidates who are all eligible. All eligibility checks that are not req specific, should be completed on the evergreen req and non-eligible candidates should be dispositioned.</a:t>
            </a:r>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24</a:t>
            </a:fld>
            <a:endParaRPr lang="en-US" dirty="0"/>
          </a:p>
        </p:txBody>
      </p:sp>
    </p:spTree>
    <p:extLst>
      <p:ext uri="{BB962C8B-B14F-4D97-AF65-F5344CB8AC3E}">
        <p14:creationId xmlns:p14="http://schemas.microsoft.com/office/powerpoint/2010/main" val="1363122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Tree>
    <p:extLst>
      <p:ext uri="{BB962C8B-B14F-4D97-AF65-F5344CB8AC3E}">
        <p14:creationId xmlns:p14="http://schemas.microsoft.com/office/powerpoint/2010/main" val="12568061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78041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91475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449900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11601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5258284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863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053513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43329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599201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6272585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89351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5211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139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4470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54125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8197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7255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991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593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482048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547328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1573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9856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7733528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dirty="0"/>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2927832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022500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117185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5349083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261120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8267770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6654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4689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64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5823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4536820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237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5630974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7554598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227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8390822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116912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24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238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3365" t="24616" r="33365" b="22735"/>
          <a:stretch/>
        </p:blipFill>
        <p:spPr>
          <a:xfrm>
            <a:off x="8247185" y="4270238"/>
            <a:ext cx="826477" cy="7357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61393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84037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93923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1596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3315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8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1" y="4314619"/>
            <a:ext cx="685799" cy="639314"/>
          </a:xfrm>
          <a:prstGeom prst="rect">
            <a:avLst/>
          </a:prstGeom>
        </p:spPr>
      </p:pic>
      <p:pic>
        <p:nvPicPr>
          <p:cNvPr id="7" name="Picture 6">
            <a:extLst>
              <a:ext uri="{FF2B5EF4-FFF2-40B4-BE49-F238E27FC236}">
                <a16:creationId xmlns:a16="http://schemas.microsoft.com/office/drawing/2014/main" id="{F44E0C07-3BD5-6E4C-B02C-C4B734B67376}"/>
              </a:ext>
            </a:extLst>
          </p:cNvPr>
          <p:cNvPicPr>
            <a:picLocks noChangeAspect="1"/>
          </p:cNvPicPr>
          <p:nvPr userDrawn="1"/>
        </p:nvPicPr>
        <p:blipFill>
          <a:blip r:embed="rId3"/>
          <a:stretch>
            <a:fillRect/>
          </a:stretch>
        </p:blipFill>
        <p:spPr>
          <a:xfrm>
            <a:off x="-8872" y="4552569"/>
            <a:ext cx="1854877" cy="570380"/>
          </a:xfrm>
          <a:prstGeom prst="rect">
            <a:avLst/>
          </a:prstGeom>
        </p:spPr>
      </p:pic>
      <p:sp>
        <p:nvSpPr>
          <p:cNvPr id="9" name="Footer Placeholder 1">
            <a:extLst>
              <a:ext uri="{FF2B5EF4-FFF2-40B4-BE49-F238E27FC236}">
                <a16:creationId xmlns:a16="http://schemas.microsoft.com/office/drawing/2014/main" id="{F6DA36F3-6450-D24F-9340-43FD32086944}"/>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2019 IBM Corporation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96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3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375594"/>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213505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7786" cy="1526772"/>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3082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5505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49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8723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111166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930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358667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994172"/>
          </a:xfrm>
        </p:spPr>
        <p:txBody>
          <a:bodyPr/>
          <a:lstStyle>
            <a:lvl1pPr>
              <a:defRPr>
                <a:solidFill>
                  <a:srgbClr val="264A60"/>
                </a:solidFill>
                <a:latin typeface="HelvNeue for IBM"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15134" y="1369219"/>
            <a:ext cx="8920406" cy="3263504"/>
          </a:xfrm>
        </p:spPr>
        <p:txBody>
          <a:bodyPr/>
          <a:lstStyle>
            <a:lvl1pPr>
              <a:defRPr>
                <a:solidFill>
                  <a:schemeClr val="bg1"/>
                </a:solidFill>
                <a:latin typeface="HelvNeue for IBM" panose="020B0604020202020204" pitchFamily="34" charset="0"/>
              </a:defRPr>
            </a:lvl1pPr>
            <a:lvl2pPr>
              <a:defRPr>
                <a:solidFill>
                  <a:srgbClr val="264A60"/>
                </a:solidFill>
                <a:latin typeface="HelvNeue for IBM" panose="020B0604020202020204" pitchFamily="34" charset="0"/>
              </a:defRPr>
            </a:lvl2pPr>
            <a:lvl3pPr>
              <a:defRPr>
                <a:solidFill>
                  <a:srgbClr val="264A60"/>
                </a:solidFill>
                <a:latin typeface="HelvNeue for IBM" panose="020B0604020202020204" pitchFamily="34" charset="0"/>
              </a:defRPr>
            </a:lvl3pPr>
            <a:lvl4pPr>
              <a:defRPr>
                <a:solidFill>
                  <a:srgbClr val="264A60"/>
                </a:solidFill>
                <a:latin typeface="HelvNeue for IBM" panose="020B0604020202020204" pitchFamily="34" charset="0"/>
              </a:defRPr>
            </a:lvl4pPr>
            <a:lvl5pPr>
              <a:defRPr>
                <a:solidFill>
                  <a:srgbClr val="264A60"/>
                </a:solidFill>
                <a:latin typeface="HelvNeue for IBM"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403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75255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366017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0912059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4.png"/><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image" Target="../media/image4.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theme" Target="../theme/theme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8" Type="http://schemas.openxmlformats.org/officeDocument/2006/relationships/slideLayout" Target="../slideLayouts/slideLayout83.xml"/><Relationship Id="rId3"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image" Target="../media/image4.png"/><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theme" Target="../theme/theme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8" Type="http://schemas.openxmlformats.org/officeDocument/2006/relationships/slideLayout" Target="../slideLayouts/slideLayout118.xml"/><Relationship Id="rId3"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pic>
        <p:nvPicPr>
          <p:cNvPr id="11" name="Picture 10">
            <a:extLst>
              <a:ext uri="{FF2B5EF4-FFF2-40B4-BE49-F238E27FC236}">
                <a16:creationId xmlns:a16="http://schemas.microsoft.com/office/drawing/2014/main" id="{3DB9C487-8FC3-3D4E-BB54-543ECB6C6D45}"/>
              </a:ext>
            </a:extLst>
          </p:cNvPr>
          <p:cNvPicPr>
            <a:picLocks noChangeAspect="1"/>
          </p:cNvPicPr>
          <p:nvPr userDrawn="1"/>
        </p:nvPicPr>
        <p:blipFill>
          <a:blip r:embed="rId40"/>
          <a:stretch>
            <a:fillRect/>
          </a:stretch>
        </p:blipFill>
        <p:spPr>
          <a:xfrm>
            <a:off x="-8872" y="4552569"/>
            <a:ext cx="1854877" cy="570380"/>
          </a:xfrm>
          <a:prstGeom prst="rect">
            <a:avLst/>
          </a:prstGeom>
        </p:spPr>
      </p:pic>
      <p:sp>
        <p:nvSpPr>
          <p:cNvPr id="12" name="Footer Placeholder 1">
            <a:extLst>
              <a:ext uri="{FF2B5EF4-FFF2-40B4-BE49-F238E27FC236}">
                <a16:creationId xmlns:a16="http://schemas.microsoft.com/office/drawing/2014/main" id="{BAFCBDC9-B974-824E-8D59-79650130831B}"/>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2019 IBM Corporation</a:t>
            </a:r>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826" r:id="rId2"/>
    <p:sldLayoutId id="2147483828" r:id="rId3"/>
    <p:sldLayoutId id="2147483827" r:id="rId4"/>
    <p:sldLayoutId id="2147483674" r:id="rId5"/>
    <p:sldLayoutId id="2147483819"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822" r:id="rId37"/>
    <p:sldLayoutId id="2147483707" r:id="rId38"/>
  </p:sldLayoutIdLst>
  <p:hf sldNum="0"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A890A53A-9C76-AE49-A5AC-E96C6C91AD14}"/>
              </a:ext>
            </a:extLst>
          </p:cNvPr>
          <p:cNvPicPr>
            <a:picLocks noChangeAspect="1"/>
          </p:cNvPicPr>
          <p:nvPr userDrawn="1"/>
        </p:nvPicPr>
        <p:blipFill>
          <a:blip r:embed="rId39"/>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2019 IBM Corporation</a:t>
            </a:r>
          </a:p>
        </p:txBody>
      </p:sp>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829"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824" r:id="rId35"/>
    <p:sldLayoutId id="2147483780" r:id="rId36"/>
    <p:sldLayoutId id="2147483867" r:id="rId37"/>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0FBFD3BC-3F09-2648-8A4C-0B1BB9C5C1D6}"/>
              </a:ext>
            </a:extLst>
          </p:cNvPr>
          <p:cNvPicPr>
            <a:picLocks noChangeAspect="1"/>
          </p:cNvPicPr>
          <p:nvPr userDrawn="1"/>
        </p:nvPicPr>
        <p:blipFill>
          <a:blip r:embed="rId37"/>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74A8DE0E-4643-AB48-8185-8191FC0DAAB5}"/>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2019 IBM Corporation</a:t>
            </a:r>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dirty="0"/>
          </a:p>
        </p:txBody>
      </p:sp>
      <p:pic>
        <p:nvPicPr>
          <p:cNvPr id="6" name="Picture 5">
            <a:extLst>
              <a:ext uri="{FF2B5EF4-FFF2-40B4-BE49-F238E27FC236}">
                <a16:creationId xmlns:a16="http://schemas.microsoft.com/office/drawing/2014/main" id="{A890A53A-9C76-AE49-A5AC-E96C6C91AD14}"/>
              </a:ext>
            </a:extLst>
          </p:cNvPr>
          <p:cNvPicPr>
            <a:picLocks noChangeAspect="1"/>
          </p:cNvPicPr>
          <p:nvPr userDrawn="1"/>
        </p:nvPicPr>
        <p:blipFill>
          <a:blip r:embed="rId38"/>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2018 IBM Corporation</a:t>
            </a:r>
          </a:p>
        </p:txBody>
      </p:sp>
    </p:spTree>
    <p:extLst>
      <p:ext uri="{BB962C8B-B14F-4D97-AF65-F5344CB8AC3E}">
        <p14:creationId xmlns:p14="http://schemas.microsoft.com/office/powerpoint/2010/main" val="16111165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nlinedigitallearning.com/course/view.php?id=4129" TargetMode="External"/><Relationship Id="rId2" Type="http://schemas.openxmlformats.org/officeDocument/2006/relationships/hyperlink" Target="https://www.ibm.com/support/knowledgecenter/SSEUFV/1_GettingStarted/1a_MigrationDoc.html" TargetMode="Externa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6412231" cy="4479344"/>
          </a:xfrm>
        </p:spPr>
        <p:txBody>
          <a:bodyPr/>
          <a:lstStyle/>
          <a:p>
            <a:br>
              <a:rPr lang="en-US" dirty="0"/>
            </a:br>
            <a:r>
              <a:rPr lang="en-US" dirty="0"/>
              <a:t>New User Interface (UI) </a:t>
            </a:r>
            <a:br>
              <a:rPr lang="en-US" dirty="0"/>
            </a:br>
            <a:r>
              <a:rPr lang="en-US" dirty="0"/>
              <a:t>IBM Kenexa BrassRing on Cloud</a:t>
            </a:r>
            <a:br>
              <a:rPr lang="en-US" dirty="0"/>
            </a:br>
            <a:br>
              <a:rPr lang="en-US" dirty="0"/>
            </a:br>
            <a:br>
              <a:rPr lang="en-US" sz="1800" b="1" dirty="0"/>
            </a:br>
            <a:r>
              <a:rPr lang="en-US" sz="1600" dirty="0"/>
              <a:t>—</a:t>
            </a:r>
            <a:br>
              <a:rPr lang="en-US" sz="1800" dirty="0"/>
            </a:br>
            <a:r>
              <a:rPr lang="en-US" sz="1600" b="1" dirty="0"/>
              <a:t>Client Training and Enablement Session</a:t>
            </a:r>
            <a:br>
              <a:rPr lang="en-US" sz="1800" dirty="0"/>
            </a:br>
            <a:r>
              <a:rPr lang="en-US" sz="1600" dirty="0"/>
              <a:t>IBM Watson Talent</a:t>
            </a:r>
            <a:br>
              <a:rPr lang="en-US" sz="1600" dirty="0"/>
            </a:br>
            <a:r>
              <a:rPr lang="en-US" sz="1600" dirty="0">
                <a:latin typeface="IBM Plex Sans" charset="0"/>
              </a:rPr>
              <a:t>June 19</a:t>
            </a:r>
            <a:r>
              <a:rPr lang="en-US" sz="1600" baseline="30000" dirty="0">
                <a:latin typeface="IBM Plex Sans" charset="0"/>
              </a:rPr>
              <a:t>th</a:t>
            </a:r>
            <a:r>
              <a:rPr lang="en-US" sz="1600" dirty="0">
                <a:latin typeface="IBM Plex Sans" charset="0"/>
              </a:rPr>
              <a:t>, 2019	</a:t>
            </a:r>
            <a:endParaRPr lang="en-US" sz="1600" i="1" dirty="0">
              <a:latin typeface="IBM Plex Sans" charset="0"/>
              <a:ea typeface="IBM Plex Sans" charset="0"/>
              <a:cs typeface="IBM Plex Sans" charset="0"/>
            </a:endParaRPr>
          </a:p>
        </p:txBody>
      </p:sp>
    </p:spTree>
    <p:extLst>
      <p:ext uri="{BB962C8B-B14F-4D97-AF65-F5344CB8AC3E}">
        <p14:creationId xmlns:p14="http://schemas.microsoft.com/office/powerpoint/2010/main" val="196102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Candidate Search: Boolean</a:t>
            </a:r>
          </a:p>
        </p:txBody>
      </p:sp>
      <p:sp>
        <p:nvSpPr>
          <p:cNvPr id="3" name="Content Placeholder 2"/>
          <p:cNvSpPr>
            <a:spLocks noGrp="1"/>
          </p:cNvSpPr>
          <p:nvPr>
            <p:ph idx="1"/>
          </p:nvPr>
        </p:nvSpPr>
        <p:spPr>
          <a:xfrm>
            <a:off x="446566" y="778005"/>
            <a:ext cx="8588973" cy="3886804"/>
          </a:xfrm>
        </p:spPr>
        <p:txBody>
          <a:bodyPr>
            <a:noAutofit/>
          </a:bodyPr>
          <a:lstStyle/>
          <a:p>
            <a:r>
              <a:rPr lang="en-US" sz="1600" b="1" dirty="0">
                <a:solidFill>
                  <a:schemeClr val="tx1"/>
                </a:solidFill>
                <a:latin typeface="IBM Plex Sans" panose="020B0503050000000000" pitchFamily="34" charset="0"/>
              </a:rPr>
              <a:t>AND</a:t>
            </a:r>
            <a:r>
              <a:rPr lang="en-US" sz="1600" dirty="0">
                <a:solidFill>
                  <a:schemeClr val="tx1"/>
                </a:solidFill>
                <a:latin typeface="IBM Plex Sans" panose="020B0503050000000000" pitchFamily="34" charset="0"/>
              </a:rPr>
              <a:t> – Narrows the results</a:t>
            </a:r>
          </a:p>
          <a:p>
            <a:pPr lvl="1"/>
            <a:r>
              <a:rPr lang="en-US" sz="1600" dirty="0">
                <a:solidFill>
                  <a:schemeClr val="tx1"/>
                </a:solidFill>
                <a:latin typeface="IBM Plex Sans" panose="020B0503050000000000" pitchFamily="34" charset="0"/>
              </a:rPr>
              <a:t>The candidate’s resume/CV must contain both words to be part of the search results.</a:t>
            </a:r>
          </a:p>
          <a:p>
            <a:pPr lvl="1">
              <a:spcAft>
                <a:spcPts val="1200"/>
              </a:spcAft>
            </a:pPr>
            <a:r>
              <a:rPr lang="en-US" sz="1600" dirty="0">
                <a:solidFill>
                  <a:schemeClr val="tx1"/>
                </a:solidFill>
                <a:latin typeface="IBM Plex Sans" panose="020B0503050000000000" pitchFamily="34" charset="0"/>
              </a:rPr>
              <a:t>Example: UNIX and Java</a:t>
            </a:r>
          </a:p>
          <a:p>
            <a:r>
              <a:rPr lang="en-US" sz="1600" b="1" dirty="0">
                <a:solidFill>
                  <a:schemeClr val="tx1"/>
                </a:solidFill>
                <a:latin typeface="IBM Plex Sans" panose="020B0503050000000000" pitchFamily="34" charset="0"/>
              </a:rPr>
              <a:t>OR</a:t>
            </a:r>
            <a:r>
              <a:rPr lang="en-US" sz="1600" dirty="0">
                <a:solidFill>
                  <a:schemeClr val="tx1"/>
                </a:solidFill>
                <a:latin typeface="IBM Plex Sans" panose="020B0503050000000000" pitchFamily="34" charset="0"/>
              </a:rPr>
              <a:t> – Broadens search by returning candidate’s resume/CV that have either word specified.</a:t>
            </a:r>
          </a:p>
          <a:p>
            <a:pPr lvl="1">
              <a:spcAft>
                <a:spcPts val="1200"/>
              </a:spcAft>
            </a:pPr>
            <a:r>
              <a:rPr lang="en-US" sz="1600" dirty="0">
                <a:solidFill>
                  <a:schemeClr val="tx1"/>
                </a:solidFill>
                <a:latin typeface="IBM Plex Sans" panose="020B0503050000000000" pitchFamily="34" charset="0"/>
              </a:rPr>
              <a:t>Example: UNIX or Java</a:t>
            </a:r>
          </a:p>
          <a:p>
            <a:r>
              <a:rPr lang="en-US" sz="1600" b="1" dirty="0">
                <a:solidFill>
                  <a:schemeClr val="tx1"/>
                </a:solidFill>
                <a:latin typeface="IBM Plex Sans" panose="020B0503050000000000" pitchFamily="34" charset="0"/>
              </a:rPr>
              <a:t>NOT</a:t>
            </a:r>
            <a:r>
              <a:rPr lang="en-US" sz="1600" dirty="0">
                <a:solidFill>
                  <a:schemeClr val="tx1"/>
                </a:solidFill>
                <a:latin typeface="IBM Plex Sans" panose="020B0503050000000000" pitchFamily="34" charset="0"/>
              </a:rPr>
              <a:t> – Allows to exclude candidate’s resume/CV with certain words.</a:t>
            </a:r>
          </a:p>
          <a:p>
            <a:pPr lvl="1">
              <a:spcAft>
                <a:spcPts val="1200"/>
              </a:spcAft>
            </a:pPr>
            <a:r>
              <a:rPr lang="en-US" sz="1600" dirty="0">
                <a:solidFill>
                  <a:schemeClr val="tx1"/>
                </a:solidFill>
                <a:latin typeface="IBM Plex Sans" panose="020B0503050000000000" pitchFamily="34" charset="0"/>
              </a:rPr>
              <a:t>Example: UNIX not Java</a:t>
            </a:r>
          </a:p>
          <a:p>
            <a:r>
              <a:rPr lang="en-US" sz="1600" b="1" dirty="0">
                <a:solidFill>
                  <a:schemeClr val="tx1"/>
                </a:solidFill>
                <a:latin typeface="IBM Plex Sans" panose="020B0503050000000000" pitchFamily="34" charset="0"/>
              </a:rPr>
              <a:t>“”</a:t>
            </a:r>
            <a:r>
              <a:rPr lang="en-US" sz="1600" dirty="0">
                <a:solidFill>
                  <a:schemeClr val="tx1"/>
                </a:solidFill>
                <a:latin typeface="IBM Plex Sans" panose="020B0503050000000000" pitchFamily="34" charset="0"/>
              </a:rPr>
              <a:t> - Use parentheses to group keywords and phrases together with Boolean terms.</a:t>
            </a:r>
          </a:p>
          <a:p>
            <a:pPr lvl="1"/>
            <a:r>
              <a:rPr lang="en-US" sz="1600" dirty="0">
                <a:solidFill>
                  <a:schemeClr val="tx1"/>
                </a:solidFill>
                <a:latin typeface="IBM Plex Sans" panose="020B0503050000000000" pitchFamily="34" charset="0"/>
              </a:rPr>
              <a:t>Example:  “Software Engineer” and “Financial Analyst”</a:t>
            </a:r>
          </a:p>
        </p:txBody>
      </p:sp>
    </p:spTree>
    <p:extLst>
      <p:ext uri="{BB962C8B-B14F-4D97-AF65-F5344CB8AC3E}">
        <p14:creationId xmlns:p14="http://schemas.microsoft.com/office/powerpoint/2010/main" val="390658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Working with Reqs</a:t>
            </a:r>
          </a:p>
        </p:txBody>
      </p:sp>
      <p:sp>
        <p:nvSpPr>
          <p:cNvPr id="3" name="Content Placeholder 2"/>
          <p:cNvSpPr>
            <a:spLocks noGrp="1"/>
          </p:cNvSpPr>
          <p:nvPr>
            <p:ph idx="1"/>
          </p:nvPr>
        </p:nvSpPr>
        <p:spPr>
          <a:xfrm>
            <a:off x="538716" y="870154"/>
            <a:ext cx="8496824" cy="3263504"/>
          </a:xfrm>
        </p:spPr>
        <p:txBody>
          <a:bodyPr>
            <a:normAutofit/>
          </a:bodyPr>
          <a:lstStyle/>
          <a:p>
            <a:pPr marL="285750" indent="-285750">
              <a:spcBef>
                <a:spcPts val="0"/>
              </a:spcBef>
              <a:buFont typeface="Arial" panose="020B0604020202020204" pitchFamily="34" charset="0"/>
              <a:buChar char="•"/>
            </a:pPr>
            <a:r>
              <a:rPr lang="en-US" sz="1800" dirty="0">
                <a:solidFill>
                  <a:schemeClr val="tx1"/>
                </a:solidFill>
                <a:latin typeface="IBM Plex Sans" panose="020B0503050000000000" pitchFamily="34" charset="0"/>
              </a:rPr>
              <a:t>Requisition forms carry over the New UI look and feel and actions are based on user type permissions.</a:t>
            </a:r>
          </a:p>
          <a:p>
            <a:pPr>
              <a:spcBef>
                <a:spcPts val="0"/>
              </a:spcBef>
            </a:pPr>
            <a:endParaRPr lang="en-US" sz="18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800" dirty="0">
                <a:solidFill>
                  <a:schemeClr val="tx1"/>
                </a:solidFill>
                <a:latin typeface="IBM Plex Sans" panose="020B0503050000000000" pitchFamily="34" charset="0"/>
              </a:rPr>
              <a:t>Filtering set results is available, with the ability to save your filters for future use.  Filters persist from the last use.</a:t>
            </a:r>
          </a:p>
        </p:txBody>
      </p:sp>
      <p:pic>
        <p:nvPicPr>
          <p:cNvPr id="4" name="Picture 3">
            <a:extLst>
              <a:ext uri="{FF2B5EF4-FFF2-40B4-BE49-F238E27FC236}">
                <a16:creationId xmlns:a16="http://schemas.microsoft.com/office/drawing/2014/main" id="{244B2C35-E034-4901-BE01-D9341D1BEF57}"/>
              </a:ext>
            </a:extLst>
          </p:cNvPr>
          <p:cNvPicPr>
            <a:picLocks noChangeAspect="1"/>
          </p:cNvPicPr>
          <p:nvPr/>
        </p:nvPicPr>
        <p:blipFill>
          <a:blip r:embed="rId2"/>
          <a:stretch>
            <a:fillRect/>
          </a:stretch>
        </p:blipFill>
        <p:spPr>
          <a:xfrm>
            <a:off x="2168666" y="2427297"/>
            <a:ext cx="4972890" cy="2179038"/>
          </a:xfrm>
          <a:prstGeom prst="rect">
            <a:avLst/>
          </a:prstGeom>
          <a:ln>
            <a:solidFill>
              <a:schemeClr val="accent1"/>
            </a:solidFill>
          </a:ln>
        </p:spPr>
      </p:pic>
      <p:sp>
        <p:nvSpPr>
          <p:cNvPr id="6" name="Oval 5">
            <a:extLst>
              <a:ext uri="{FF2B5EF4-FFF2-40B4-BE49-F238E27FC236}">
                <a16:creationId xmlns:a16="http://schemas.microsoft.com/office/drawing/2014/main" id="{82FA6870-1E56-46AE-8F39-3CC94F2B1C29}"/>
              </a:ext>
            </a:extLst>
          </p:cNvPr>
          <p:cNvSpPr/>
          <p:nvPr/>
        </p:nvSpPr>
        <p:spPr>
          <a:xfrm>
            <a:off x="2002444" y="2670372"/>
            <a:ext cx="1104898" cy="485522"/>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FFFF"/>
              </a:solidFill>
              <a:latin typeface="Arial"/>
              <a:cs typeface="Arial"/>
            </a:endParaRPr>
          </a:p>
        </p:txBody>
      </p:sp>
      <p:sp>
        <p:nvSpPr>
          <p:cNvPr id="7" name="Oval 6">
            <a:extLst>
              <a:ext uri="{FF2B5EF4-FFF2-40B4-BE49-F238E27FC236}">
                <a16:creationId xmlns:a16="http://schemas.microsoft.com/office/drawing/2014/main" id="{6C1B1557-B23F-4D1E-8296-678C156CB36C}"/>
              </a:ext>
            </a:extLst>
          </p:cNvPr>
          <p:cNvSpPr/>
          <p:nvPr/>
        </p:nvSpPr>
        <p:spPr>
          <a:xfrm>
            <a:off x="3530924" y="273844"/>
            <a:ext cx="1672255" cy="535360"/>
          </a:xfrm>
          <a:prstGeom prst="ellipse">
            <a:avLst/>
          </a:prstGeom>
        </p:spPr>
        <p:txBody>
          <a:bodyPr wrap="square" lIns="0" tIns="0" rIns="0" bIns="0" rtlCol="0" anchor="ctr">
            <a:noAutofit/>
          </a:bodyPr>
          <a:lstStyle/>
          <a:p>
            <a:pPr algn="ctr"/>
            <a:endParaRPr lang="en-US" sz="1200" dirty="0" err="1">
              <a:ln>
                <a:solidFill>
                  <a:srgbClr val="FF0000"/>
                </a:solidFill>
              </a:ln>
              <a:solidFill>
                <a:srgbClr val="FF0000"/>
              </a:solidFill>
              <a:latin typeface="Arial"/>
              <a:cs typeface="Arial"/>
            </a:endParaRPr>
          </a:p>
        </p:txBody>
      </p:sp>
      <p:sp>
        <p:nvSpPr>
          <p:cNvPr id="9" name="Rectangle 8">
            <a:extLst>
              <a:ext uri="{FF2B5EF4-FFF2-40B4-BE49-F238E27FC236}">
                <a16:creationId xmlns:a16="http://schemas.microsoft.com/office/drawing/2014/main" id="{CC61B238-1FC5-412F-9AEB-4B264C978349}"/>
              </a:ext>
            </a:extLst>
          </p:cNvPr>
          <p:cNvSpPr/>
          <p:nvPr/>
        </p:nvSpPr>
        <p:spPr>
          <a:xfrm>
            <a:off x="2168666" y="2427298"/>
            <a:ext cx="1488934" cy="2179038"/>
          </a:xfrm>
          <a:prstGeom prst="rect">
            <a:avLst/>
          </a:prstGeom>
          <a:ln w="254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233858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Working with Reqs: Req Folder</a:t>
            </a:r>
          </a:p>
        </p:txBody>
      </p:sp>
      <p:sp>
        <p:nvSpPr>
          <p:cNvPr id="3" name="Content Placeholder 2"/>
          <p:cNvSpPr>
            <a:spLocks noGrp="1"/>
          </p:cNvSpPr>
          <p:nvPr>
            <p:ph idx="1"/>
          </p:nvPr>
        </p:nvSpPr>
        <p:spPr>
          <a:xfrm>
            <a:off x="315589" y="870155"/>
            <a:ext cx="2208423" cy="2042978"/>
          </a:xfrm>
        </p:spPr>
        <p:txBody>
          <a:bodyPr>
            <a:normAutofit fontScale="92500" lnSpcReduction="10000"/>
          </a:bodyPr>
          <a:lstStyle/>
          <a:p>
            <a:pPr marL="285750" indent="-285750">
              <a:lnSpc>
                <a:spcPct val="120000"/>
              </a:lnSpc>
              <a:spcBef>
                <a:spcPts val="600"/>
              </a:spcBef>
              <a:buFont typeface="Arial" panose="020B0604020202020204" pitchFamily="34" charset="0"/>
              <a:buChar char="•"/>
            </a:pPr>
            <a:r>
              <a:rPr lang="en-US" sz="1600" dirty="0">
                <a:solidFill>
                  <a:schemeClr val="tx1"/>
                </a:solidFill>
                <a:latin typeface="IBM Plex Sans" panose="020B0503050000000000" pitchFamily="34" charset="0"/>
              </a:rPr>
              <a:t>The Candidate Results grid includes advanced filtering capabilities as well as the ability to save filters for future use.  The filters persist to the next use.</a:t>
            </a:r>
          </a:p>
        </p:txBody>
      </p:sp>
      <p:pic>
        <p:nvPicPr>
          <p:cNvPr id="4" name="Picture 3">
            <a:extLst>
              <a:ext uri="{FF2B5EF4-FFF2-40B4-BE49-F238E27FC236}">
                <a16:creationId xmlns:a16="http://schemas.microsoft.com/office/drawing/2014/main" id="{48C1E6E7-A54C-4352-B93A-04F40FD6BBED}"/>
              </a:ext>
            </a:extLst>
          </p:cNvPr>
          <p:cNvPicPr>
            <a:picLocks noChangeAspect="1"/>
          </p:cNvPicPr>
          <p:nvPr/>
        </p:nvPicPr>
        <p:blipFill>
          <a:blip r:embed="rId2"/>
          <a:stretch>
            <a:fillRect/>
          </a:stretch>
        </p:blipFill>
        <p:spPr>
          <a:xfrm>
            <a:off x="2921222" y="870155"/>
            <a:ext cx="4037927" cy="2136737"/>
          </a:xfrm>
          <a:prstGeom prst="rect">
            <a:avLst/>
          </a:prstGeom>
          <a:ln>
            <a:solidFill>
              <a:schemeClr val="accent1"/>
            </a:solidFill>
          </a:ln>
        </p:spPr>
      </p:pic>
      <p:sp>
        <p:nvSpPr>
          <p:cNvPr id="5" name="Rectangle 4">
            <a:extLst>
              <a:ext uri="{FF2B5EF4-FFF2-40B4-BE49-F238E27FC236}">
                <a16:creationId xmlns:a16="http://schemas.microsoft.com/office/drawing/2014/main" id="{0C958470-422A-4FC2-AC2F-0AD1D15A81FC}"/>
              </a:ext>
            </a:extLst>
          </p:cNvPr>
          <p:cNvSpPr/>
          <p:nvPr/>
        </p:nvSpPr>
        <p:spPr>
          <a:xfrm>
            <a:off x="2907510" y="878620"/>
            <a:ext cx="1664489" cy="2128271"/>
          </a:xfrm>
          <a:prstGeom prst="rect">
            <a:avLst/>
          </a:prstGeom>
          <a:ln w="254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pic>
        <p:nvPicPr>
          <p:cNvPr id="7" name="Picture 6">
            <a:extLst>
              <a:ext uri="{FF2B5EF4-FFF2-40B4-BE49-F238E27FC236}">
                <a16:creationId xmlns:a16="http://schemas.microsoft.com/office/drawing/2014/main" id="{5749E2CD-AA75-4FD9-A4B5-15E20EF1F75D}"/>
              </a:ext>
            </a:extLst>
          </p:cNvPr>
          <p:cNvPicPr>
            <a:picLocks noChangeAspect="1"/>
          </p:cNvPicPr>
          <p:nvPr/>
        </p:nvPicPr>
        <p:blipFill>
          <a:blip r:embed="rId3"/>
          <a:stretch>
            <a:fillRect/>
          </a:stretch>
        </p:blipFill>
        <p:spPr>
          <a:xfrm>
            <a:off x="2888855" y="3436935"/>
            <a:ext cx="5219517" cy="1494047"/>
          </a:xfrm>
          <a:prstGeom prst="rect">
            <a:avLst/>
          </a:prstGeom>
          <a:ln>
            <a:solidFill>
              <a:srgbClr val="6EA6FF"/>
            </a:solidFill>
          </a:ln>
        </p:spPr>
      </p:pic>
      <p:sp>
        <p:nvSpPr>
          <p:cNvPr id="8" name="Rectangle 7">
            <a:extLst>
              <a:ext uri="{FF2B5EF4-FFF2-40B4-BE49-F238E27FC236}">
                <a16:creationId xmlns:a16="http://schemas.microsoft.com/office/drawing/2014/main" id="{671B6894-9D46-4657-8DA7-1CA7634FC15E}"/>
              </a:ext>
            </a:extLst>
          </p:cNvPr>
          <p:cNvSpPr/>
          <p:nvPr/>
        </p:nvSpPr>
        <p:spPr>
          <a:xfrm>
            <a:off x="6655730" y="3445027"/>
            <a:ext cx="1452642" cy="835660"/>
          </a:xfrm>
          <a:prstGeom prst="rect">
            <a:avLst/>
          </a:prstGeom>
          <a:ln w="254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9" name="Content Placeholder 2">
            <a:extLst>
              <a:ext uri="{FF2B5EF4-FFF2-40B4-BE49-F238E27FC236}">
                <a16:creationId xmlns:a16="http://schemas.microsoft.com/office/drawing/2014/main" id="{6CE06B82-B3F6-4A51-8769-812F61FD3455}"/>
              </a:ext>
            </a:extLst>
          </p:cNvPr>
          <p:cNvSpPr txBox="1">
            <a:spLocks/>
          </p:cNvSpPr>
          <p:nvPr/>
        </p:nvSpPr>
        <p:spPr>
          <a:xfrm>
            <a:off x="324386" y="3429319"/>
            <a:ext cx="1988069" cy="1375646"/>
          </a:xfrm>
          <a:prstGeom prst="rect">
            <a:avLst/>
          </a:prstGeom>
        </p:spPr>
        <p:txBody>
          <a:bodyPr vert="horz" lIns="0" tIns="0" rIns="0" bIns="0" rtlCol="0">
            <a:normAutofit lnSpcReduction="10000"/>
          </a:bodyPr>
          <a:lstStyle>
            <a:lvl1pPr marL="0" indent="0" algn="l" defTabSz="457200" rtl="0" eaLnBrk="1" latinLnBrk="0" hangingPunct="1">
              <a:lnSpc>
                <a:spcPct val="100000"/>
              </a:lnSpc>
              <a:spcBef>
                <a:spcPts val="1100"/>
              </a:spcBef>
              <a:buFont typeface="Arial"/>
              <a:buNone/>
              <a:defRPr sz="1400" kern="1200">
                <a:solidFill>
                  <a:schemeClr val="bg1"/>
                </a:solidFill>
                <a:latin typeface="HelvNeue for IBM" panose="020B0604020202020204" pitchFamily="34" charset="0"/>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rgbClr val="264A60"/>
                </a:solidFill>
                <a:latin typeface="HelvNeue for IBM" panose="020B0604020202020204" pitchFamily="34"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The improved quick search allows to search for candidates directly within the Req folder.</a:t>
            </a:r>
          </a:p>
        </p:txBody>
      </p:sp>
    </p:spTree>
    <p:extLst>
      <p:ext uri="{BB962C8B-B14F-4D97-AF65-F5344CB8AC3E}">
        <p14:creationId xmlns:p14="http://schemas.microsoft.com/office/powerpoint/2010/main" val="26901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Working with Reqs: Req Folder</a:t>
            </a:r>
          </a:p>
        </p:txBody>
      </p:sp>
      <p:sp>
        <p:nvSpPr>
          <p:cNvPr id="3" name="Content Placeholder 2"/>
          <p:cNvSpPr>
            <a:spLocks noGrp="1"/>
          </p:cNvSpPr>
          <p:nvPr>
            <p:ph idx="1"/>
          </p:nvPr>
        </p:nvSpPr>
        <p:spPr>
          <a:xfrm>
            <a:off x="496186" y="806358"/>
            <a:ext cx="8541488" cy="4259255"/>
          </a:xfrm>
        </p:spPr>
        <p:txBody>
          <a:bodyPr>
            <a:normAutofit/>
          </a:bodyPr>
          <a:lstStyle/>
          <a:p>
            <a:r>
              <a:rPr lang="en-US" sz="1800" dirty="0">
                <a:solidFill>
                  <a:schemeClr val="tx1"/>
                </a:solidFill>
                <a:latin typeface="IBM Plex Sans" panose="020B0503050000000000" pitchFamily="34" charset="0"/>
              </a:rPr>
              <a:t>All appropriate actions are available in the actions drop down.</a:t>
            </a:r>
          </a:p>
        </p:txBody>
      </p:sp>
      <p:pic>
        <p:nvPicPr>
          <p:cNvPr id="7" name="Picture 6">
            <a:extLst>
              <a:ext uri="{FF2B5EF4-FFF2-40B4-BE49-F238E27FC236}">
                <a16:creationId xmlns:a16="http://schemas.microsoft.com/office/drawing/2014/main" id="{EECB8C1A-19F8-4FEC-A7E2-62568E6718CE}"/>
              </a:ext>
            </a:extLst>
          </p:cNvPr>
          <p:cNvPicPr>
            <a:picLocks noChangeAspect="1"/>
          </p:cNvPicPr>
          <p:nvPr/>
        </p:nvPicPr>
        <p:blipFill>
          <a:blip r:embed="rId2"/>
          <a:stretch>
            <a:fillRect/>
          </a:stretch>
        </p:blipFill>
        <p:spPr>
          <a:xfrm>
            <a:off x="1958273" y="1218841"/>
            <a:ext cx="5056229" cy="3118301"/>
          </a:xfrm>
          <a:prstGeom prst="rect">
            <a:avLst/>
          </a:prstGeom>
          <a:ln>
            <a:solidFill>
              <a:srgbClr val="00B0F0"/>
            </a:solidFill>
          </a:ln>
        </p:spPr>
      </p:pic>
      <p:sp>
        <p:nvSpPr>
          <p:cNvPr id="8" name="Rectangle 7">
            <a:extLst>
              <a:ext uri="{FF2B5EF4-FFF2-40B4-BE49-F238E27FC236}">
                <a16:creationId xmlns:a16="http://schemas.microsoft.com/office/drawing/2014/main" id="{3B01D452-1BAF-4AD6-959C-A039B0443743}"/>
              </a:ext>
            </a:extLst>
          </p:cNvPr>
          <p:cNvSpPr/>
          <p:nvPr/>
        </p:nvSpPr>
        <p:spPr>
          <a:xfrm>
            <a:off x="4323616" y="2197367"/>
            <a:ext cx="1729226" cy="2128271"/>
          </a:xfrm>
          <a:prstGeom prst="rect">
            <a:avLst/>
          </a:prstGeom>
          <a:ln w="25400">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34577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Talent Record</a:t>
            </a:r>
          </a:p>
        </p:txBody>
      </p:sp>
      <p:sp>
        <p:nvSpPr>
          <p:cNvPr id="3" name="Content Placeholder 2"/>
          <p:cNvSpPr>
            <a:spLocks noGrp="1"/>
          </p:cNvSpPr>
          <p:nvPr>
            <p:ph idx="1"/>
          </p:nvPr>
        </p:nvSpPr>
        <p:spPr>
          <a:xfrm>
            <a:off x="552892" y="870154"/>
            <a:ext cx="8482647" cy="3263504"/>
          </a:xfrm>
        </p:spPr>
        <p:txBody>
          <a:bodyPr>
            <a:normAutofit/>
          </a:bodyPr>
          <a:lstStyle/>
          <a:p>
            <a:pPr marL="285750" indent="-285750">
              <a:spcBef>
                <a:spcPts val="1200"/>
              </a:spcBef>
              <a:spcAft>
                <a:spcPts val="1200"/>
              </a:spcAft>
              <a:buFont typeface="Arial" panose="020B0604020202020204" pitchFamily="34" charset="0"/>
              <a:buChar char="•"/>
            </a:pPr>
            <a:r>
              <a:rPr lang="en-US" sz="1800" dirty="0">
                <a:solidFill>
                  <a:schemeClr val="tx1"/>
                </a:solidFill>
                <a:latin typeface="IBM Plex Sans" panose="020B0503050000000000" pitchFamily="34" charset="0"/>
              </a:rPr>
              <a:t>The talent record is streamlined and viewable on any device.</a:t>
            </a:r>
          </a:p>
          <a:p>
            <a:pPr marL="285750" indent="-285750">
              <a:spcAft>
                <a:spcPts val="1200"/>
              </a:spcAft>
              <a:buFont typeface="Arial" panose="020B0604020202020204" pitchFamily="34" charset="0"/>
              <a:buChar char="•"/>
            </a:pPr>
            <a:r>
              <a:rPr lang="en-US" sz="1800" dirty="0">
                <a:solidFill>
                  <a:schemeClr val="tx1"/>
                </a:solidFill>
                <a:latin typeface="IBM Plex Sans" panose="020B0503050000000000" pitchFamily="34" charset="0"/>
              </a:rPr>
              <a:t>When on a mobile device, the click to call and email is available directly from the talent record.</a:t>
            </a: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All other appropriate actions based on user permissions are available.</a:t>
            </a:r>
          </a:p>
        </p:txBody>
      </p:sp>
    </p:spTree>
    <p:extLst>
      <p:ext uri="{BB962C8B-B14F-4D97-AF65-F5344CB8AC3E}">
        <p14:creationId xmlns:p14="http://schemas.microsoft.com/office/powerpoint/2010/main" val="102301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Talent Record</a:t>
            </a:r>
          </a:p>
        </p:txBody>
      </p:sp>
      <p:sp>
        <p:nvSpPr>
          <p:cNvPr id="3" name="Content Placeholder 2"/>
          <p:cNvSpPr>
            <a:spLocks noGrp="1"/>
          </p:cNvSpPr>
          <p:nvPr>
            <p:ph idx="1"/>
          </p:nvPr>
        </p:nvSpPr>
        <p:spPr>
          <a:xfrm>
            <a:off x="552892" y="716404"/>
            <a:ext cx="8482647" cy="4427095"/>
          </a:xfrm>
        </p:spPr>
        <p:txBody>
          <a:bodyPr>
            <a:normAutofit/>
          </a:bodyPr>
          <a:lstStyle/>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The Talent Record is enhanced from being the display of the category based action log to display of full Action Log.</a:t>
            </a:r>
          </a:p>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Users can search the Action Log, which can also be used to filter the log by requisition number.</a:t>
            </a:r>
          </a:p>
        </p:txBody>
      </p:sp>
      <p:pic>
        <p:nvPicPr>
          <p:cNvPr id="4" name="Picture 3">
            <a:extLst>
              <a:ext uri="{FF2B5EF4-FFF2-40B4-BE49-F238E27FC236}">
                <a16:creationId xmlns:a16="http://schemas.microsoft.com/office/drawing/2014/main" id="{0C0703ED-547F-4E64-929C-4E631B9924B5}"/>
              </a:ext>
            </a:extLst>
          </p:cNvPr>
          <p:cNvPicPr>
            <a:picLocks noChangeAspect="1"/>
          </p:cNvPicPr>
          <p:nvPr/>
        </p:nvPicPr>
        <p:blipFill>
          <a:blip r:embed="rId2"/>
          <a:stretch>
            <a:fillRect/>
          </a:stretch>
        </p:blipFill>
        <p:spPr>
          <a:xfrm>
            <a:off x="1537485" y="1804997"/>
            <a:ext cx="6627379" cy="3281773"/>
          </a:xfrm>
          <a:prstGeom prst="rect">
            <a:avLst/>
          </a:prstGeom>
          <a:ln>
            <a:solidFill>
              <a:srgbClr val="6EA6FF"/>
            </a:solidFill>
          </a:ln>
        </p:spPr>
      </p:pic>
      <p:sp>
        <p:nvSpPr>
          <p:cNvPr id="5" name="Oval 4">
            <a:extLst>
              <a:ext uri="{FF2B5EF4-FFF2-40B4-BE49-F238E27FC236}">
                <a16:creationId xmlns:a16="http://schemas.microsoft.com/office/drawing/2014/main" id="{7141EC65-DD2D-4D8D-9CF8-096CCC1380DD}"/>
              </a:ext>
            </a:extLst>
          </p:cNvPr>
          <p:cNvSpPr/>
          <p:nvPr/>
        </p:nvSpPr>
        <p:spPr>
          <a:xfrm>
            <a:off x="6473628" y="4416981"/>
            <a:ext cx="1828800" cy="238888"/>
          </a:xfrm>
          <a:prstGeom prst="ellipse">
            <a:avLst/>
          </a:prstGeom>
          <a:ln w="22225">
            <a:solidFill>
              <a:srgbClr val="FF0000"/>
            </a:solidFill>
          </a:ln>
        </p:spPr>
        <p:txBody>
          <a:bodyPr wrap="square" lIns="0" tIns="0" rIns="0" bIns="0" rtlCol="0" anchor="ctr">
            <a:noAutofit/>
          </a:bodyPr>
          <a:lstStyle/>
          <a:p>
            <a:pPr algn="ctr"/>
            <a:endParaRPr lang="en-US" sz="1200" dirty="0" err="1">
              <a:solidFill>
                <a:srgbClr val="FFFFFF"/>
              </a:solidFill>
              <a:latin typeface="Arial"/>
              <a:cs typeface="Arial"/>
            </a:endParaRPr>
          </a:p>
        </p:txBody>
      </p:sp>
    </p:spTree>
    <p:extLst>
      <p:ext uri="{BB962C8B-B14F-4D97-AF65-F5344CB8AC3E}">
        <p14:creationId xmlns:p14="http://schemas.microsoft.com/office/powerpoint/2010/main" val="154800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Visualizations</a:t>
            </a:r>
            <a:endParaRPr lang="en-US" sz="3000" dirty="0">
              <a:solidFill>
                <a:srgbClr val="FF0000"/>
              </a:solidFill>
              <a:latin typeface="IBM Plex Sans" panose="020B0503050000000000" pitchFamily="34" charset="0"/>
            </a:endParaRPr>
          </a:p>
        </p:txBody>
      </p:sp>
      <p:sp>
        <p:nvSpPr>
          <p:cNvPr id="3" name="Content Placeholder 2"/>
          <p:cNvSpPr>
            <a:spLocks noGrp="1"/>
          </p:cNvSpPr>
          <p:nvPr>
            <p:ph idx="1"/>
          </p:nvPr>
        </p:nvSpPr>
        <p:spPr>
          <a:xfrm>
            <a:off x="614994" y="870154"/>
            <a:ext cx="8420545" cy="3263504"/>
          </a:xfrm>
        </p:spPr>
        <p:txBody>
          <a:bodyPr>
            <a:normAutofit/>
          </a:bodyPr>
          <a:lstStyle/>
          <a:p>
            <a:r>
              <a:rPr lang="en-US" sz="1800" dirty="0">
                <a:solidFill>
                  <a:schemeClr val="tx1"/>
                </a:solidFill>
                <a:latin typeface="IBM Plex Sans" panose="020B0503050000000000" pitchFamily="34" charset="0"/>
              </a:rPr>
              <a:t>Req Visualization</a:t>
            </a:r>
          </a:p>
        </p:txBody>
      </p:sp>
      <p:sp>
        <p:nvSpPr>
          <p:cNvPr id="7" name="TextBox 6">
            <a:extLst>
              <a:ext uri="{FF2B5EF4-FFF2-40B4-BE49-F238E27FC236}">
                <a16:creationId xmlns:a16="http://schemas.microsoft.com/office/drawing/2014/main" id="{A84E91C7-DC64-4620-8D55-171B3038B0E1}"/>
              </a:ext>
            </a:extLst>
          </p:cNvPr>
          <p:cNvSpPr txBox="1"/>
          <p:nvPr/>
        </p:nvSpPr>
        <p:spPr>
          <a:xfrm>
            <a:off x="4761429" y="1598881"/>
            <a:ext cx="3353896" cy="338554"/>
          </a:xfrm>
          <a:prstGeom prst="rect">
            <a:avLst/>
          </a:prstGeom>
          <a:noFill/>
        </p:spPr>
        <p:txBody>
          <a:bodyPr wrap="square" rtlCol="0">
            <a:spAutoFit/>
          </a:bodyPr>
          <a:lstStyle/>
          <a:p>
            <a:r>
              <a:rPr lang="en-US" sz="1600" u="sng" dirty="0"/>
              <a:t>Time to fill in the last 12 months</a:t>
            </a:r>
          </a:p>
        </p:txBody>
      </p:sp>
      <p:sp>
        <p:nvSpPr>
          <p:cNvPr id="8" name="TextBox 7">
            <a:extLst>
              <a:ext uri="{FF2B5EF4-FFF2-40B4-BE49-F238E27FC236}">
                <a16:creationId xmlns:a16="http://schemas.microsoft.com/office/drawing/2014/main" id="{9ACF24D1-734E-4624-8073-FEE1F2861323}"/>
              </a:ext>
            </a:extLst>
          </p:cNvPr>
          <p:cNvSpPr txBox="1"/>
          <p:nvPr/>
        </p:nvSpPr>
        <p:spPr>
          <a:xfrm>
            <a:off x="496571" y="1598881"/>
            <a:ext cx="3870011" cy="338554"/>
          </a:xfrm>
          <a:prstGeom prst="rect">
            <a:avLst/>
          </a:prstGeom>
          <a:noFill/>
        </p:spPr>
        <p:txBody>
          <a:bodyPr wrap="square" rtlCol="0">
            <a:spAutoFit/>
          </a:bodyPr>
          <a:lstStyle/>
          <a:p>
            <a:r>
              <a:rPr lang="en-US" sz="1600" u="sng" dirty="0"/>
              <a:t>Open </a:t>
            </a:r>
            <a:r>
              <a:rPr lang="en-US" sz="1600" u="sng" dirty="0" err="1"/>
              <a:t>Reqs</a:t>
            </a:r>
            <a:r>
              <a:rPr lang="en-US" sz="1600" u="sng" dirty="0"/>
              <a:t> by Days</a:t>
            </a:r>
          </a:p>
        </p:txBody>
      </p:sp>
      <p:pic>
        <p:nvPicPr>
          <p:cNvPr id="4" name="Picture 3">
            <a:extLst>
              <a:ext uri="{FF2B5EF4-FFF2-40B4-BE49-F238E27FC236}">
                <a16:creationId xmlns:a16="http://schemas.microsoft.com/office/drawing/2014/main" id="{39C86B2D-8FC6-4089-9230-7B50D4F49E31}"/>
              </a:ext>
            </a:extLst>
          </p:cNvPr>
          <p:cNvPicPr>
            <a:picLocks noChangeAspect="1"/>
          </p:cNvPicPr>
          <p:nvPr/>
        </p:nvPicPr>
        <p:blipFill>
          <a:blip r:embed="rId2"/>
          <a:stretch>
            <a:fillRect/>
          </a:stretch>
        </p:blipFill>
        <p:spPr>
          <a:xfrm>
            <a:off x="234669" y="2097539"/>
            <a:ext cx="3006380" cy="2211115"/>
          </a:xfrm>
          <a:prstGeom prst="rect">
            <a:avLst/>
          </a:prstGeom>
          <a:ln>
            <a:solidFill>
              <a:schemeClr val="accent1"/>
            </a:solidFill>
          </a:ln>
        </p:spPr>
      </p:pic>
      <p:pic>
        <p:nvPicPr>
          <p:cNvPr id="5" name="Picture 4">
            <a:extLst>
              <a:ext uri="{FF2B5EF4-FFF2-40B4-BE49-F238E27FC236}">
                <a16:creationId xmlns:a16="http://schemas.microsoft.com/office/drawing/2014/main" id="{441FD264-606C-4445-8A67-178C7138C992}"/>
              </a:ext>
            </a:extLst>
          </p:cNvPr>
          <p:cNvPicPr>
            <a:picLocks noChangeAspect="1"/>
          </p:cNvPicPr>
          <p:nvPr/>
        </p:nvPicPr>
        <p:blipFill>
          <a:blip r:embed="rId3"/>
          <a:stretch>
            <a:fillRect/>
          </a:stretch>
        </p:blipFill>
        <p:spPr>
          <a:xfrm>
            <a:off x="2927260" y="870155"/>
            <a:ext cx="1752845" cy="362001"/>
          </a:xfrm>
          <a:prstGeom prst="rect">
            <a:avLst/>
          </a:prstGeom>
        </p:spPr>
      </p:pic>
      <p:pic>
        <p:nvPicPr>
          <p:cNvPr id="6" name="Picture 5">
            <a:extLst>
              <a:ext uri="{FF2B5EF4-FFF2-40B4-BE49-F238E27FC236}">
                <a16:creationId xmlns:a16="http://schemas.microsoft.com/office/drawing/2014/main" id="{3EC3B69A-877C-49E2-942F-3E0FF5862D83}"/>
              </a:ext>
            </a:extLst>
          </p:cNvPr>
          <p:cNvPicPr>
            <a:picLocks noChangeAspect="1"/>
          </p:cNvPicPr>
          <p:nvPr/>
        </p:nvPicPr>
        <p:blipFill>
          <a:blip r:embed="rId4"/>
          <a:stretch>
            <a:fillRect/>
          </a:stretch>
        </p:blipFill>
        <p:spPr>
          <a:xfrm>
            <a:off x="4919330" y="2097540"/>
            <a:ext cx="2956281" cy="2212284"/>
          </a:xfrm>
          <a:prstGeom prst="rect">
            <a:avLst/>
          </a:prstGeom>
          <a:ln>
            <a:solidFill>
              <a:schemeClr val="accent1"/>
            </a:solidFill>
          </a:ln>
        </p:spPr>
      </p:pic>
    </p:spTree>
    <p:extLst>
      <p:ext uri="{BB962C8B-B14F-4D97-AF65-F5344CB8AC3E}">
        <p14:creationId xmlns:p14="http://schemas.microsoft.com/office/powerpoint/2010/main" val="286952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Visualizations</a:t>
            </a:r>
          </a:p>
        </p:txBody>
      </p:sp>
      <p:sp>
        <p:nvSpPr>
          <p:cNvPr id="3" name="Content Placeholder 2"/>
          <p:cNvSpPr>
            <a:spLocks noGrp="1"/>
          </p:cNvSpPr>
          <p:nvPr>
            <p:ph idx="1"/>
          </p:nvPr>
        </p:nvSpPr>
        <p:spPr>
          <a:xfrm>
            <a:off x="614994" y="870154"/>
            <a:ext cx="8420545" cy="3263504"/>
          </a:xfrm>
        </p:spPr>
        <p:txBody>
          <a:bodyPr>
            <a:normAutofit/>
          </a:bodyPr>
          <a:lstStyle/>
          <a:p>
            <a:r>
              <a:rPr lang="en-US" sz="1800" dirty="0">
                <a:solidFill>
                  <a:schemeClr val="tx1"/>
                </a:solidFill>
                <a:latin typeface="IBM Plex Sans" panose="020B0503050000000000" pitchFamily="34" charset="0"/>
              </a:rPr>
              <a:t>Candidate Visualization (Based on HR Status Categories)</a:t>
            </a:r>
          </a:p>
        </p:txBody>
      </p:sp>
      <p:pic>
        <p:nvPicPr>
          <p:cNvPr id="5" name="Picture 4">
            <a:extLst>
              <a:ext uri="{FF2B5EF4-FFF2-40B4-BE49-F238E27FC236}">
                <a16:creationId xmlns:a16="http://schemas.microsoft.com/office/drawing/2014/main" id="{0F94C939-F5D4-4059-B7AD-9ED67583D65C}"/>
              </a:ext>
            </a:extLst>
          </p:cNvPr>
          <p:cNvPicPr>
            <a:picLocks noChangeAspect="1"/>
          </p:cNvPicPr>
          <p:nvPr/>
        </p:nvPicPr>
        <p:blipFill>
          <a:blip r:embed="rId2"/>
          <a:stretch>
            <a:fillRect/>
          </a:stretch>
        </p:blipFill>
        <p:spPr>
          <a:xfrm>
            <a:off x="4143301" y="2283221"/>
            <a:ext cx="4937209" cy="1738414"/>
          </a:xfrm>
          <a:prstGeom prst="rect">
            <a:avLst/>
          </a:prstGeom>
          <a:ln>
            <a:solidFill>
              <a:schemeClr val="accent1"/>
            </a:solidFill>
          </a:ln>
        </p:spPr>
      </p:pic>
      <p:pic>
        <p:nvPicPr>
          <p:cNvPr id="6" name="Picture 5">
            <a:extLst>
              <a:ext uri="{FF2B5EF4-FFF2-40B4-BE49-F238E27FC236}">
                <a16:creationId xmlns:a16="http://schemas.microsoft.com/office/drawing/2014/main" id="{6C19BA03-BB0B-4964-9713-0867065CBB1C}"/>
              </a:ext>
            </a:extLst>
          </p:cNvPr>
          <p:cNvPicPr>
            <a:picLocks noChangeAspect="1"/>
          </p:cNvPicPr>
          <p:nvPr/>
        </p:nvPicPr>
        <p:blipFill>
          <a:blip r:embed="rId3"/>
          <a:stretch>
            <a:fillRect/>
          </a:stretch>
        </p:blipFill>
        <p:spPr>
          <a:xfrm>
            <a:off x="209320" y="2236430"/>
            <a:ext cx="3554400" cy="2814130"/>
          </a:xfrm>
          <a:prstGeom prst="rect">
            <a:avLst/>
          </a:prstGeom>
          <a:ln>
            <a:solidFill>
              <a:schemeClr val="accent1"/>
            </a:solidFill>
          </a:ln>
        </p:spPr>
      </p:pic>
      <p:sp>
        <p:nvSpPr>
          <p:cNvPr id="7" name="TextBox 6">
            <a:extLst>
              <a:ext uri="{FF2B5EF4-FFF2-40B4-BE49-F238E27FC236}">
                <a16:creationId xmlns:a16="http://schemas.microsoft.com/office/drawing/2014/main" id="{A84E91C7-DC64-4620-8D55-171B3038B0E1}"/>
              </a:ext>
            </a:extLst>
          </p:cNvPr>
          <p:cNvSpPr txBox="1"/>
          <p:nvPr/>
        </p:nvSpPr>
        <p:spPr>
          <a:xfrm>
            <a:off x="5055189" y="1787057"/>
            <a:ext cx="3353896" cy="338554"/>
          </a:xfrm>
          <a:prstGeom prst="rect">
            <a:avLst/>
          </a:prstGeom>
          <a:noFill/>
        </p:spPr>
        <p:txBody>
          <a:bodyPr wrap="square" rtlCol="0">
            <a:spAutoFit/>
          </a:bodyPr>
          <a:lstStyle/>
          <a:p>
            <a:r>
              <a:rPr lang="en-US" sz="1600" u="sng" dirty="0"/>
              <a:t>Candidate Diversity Distribution</a:t>
            </a:r>
          </a:p>
        </p:txBody>
      </p:sp>
      <p:sp>
        <p:nvSpPr>
          <p:cNvPr id="8" name="TextBox 7">
            <a:extLst>
              <a:ext uri="{FF2B5EF4-FFF2-40B4-BE49-F238E27FC236}">
                <a16:creationId xmlns:a16="http://schemas.microsoft.com/office/drawing/2014/main" id="{9ACF24D1-734E-4624-8073-FEE1F2861323}"/>
              </a:ext>
            </a:extLst>
          </p:cNvPr>
          <p:cNvSpPr txBox="1"/>
          <p:nvPr/>
        </p:nvSpPr>
        <p:spPr>
          <a:xfrm>
            <a:off x="143639" y="1787057"/>
            <a:ext cx="3870011" cy="338554"/>
          </a:xfrm>
          <a:prstGeom prst="rect">
            <a:avLst/>
          </a:prstGeom>
          <a:noFill/>
        </p:spPr>
        <p:txBody>
          <a:bodyPr wrap="square" rtlCol="0">
            <a:spAutoFit/>
          </a:bodyPr>
          <a:lstStyle/>
          <a:p>
            <a:r>
              <a:rPr lang="en-US" sz="1600" u="sng" dirty="0"/>
              <a:t>Candidate Conversion Rate Distribution</a:t>
            </a:r>
          </a:p>
        </p:txBody>
      </p:sp>
      <p:pic>
        <p:nvPicPr>
          <p:cNvPr id="4" name="Picture 3">
            <a:extLst>
              <a:ext uri="{FF2B5EF4-FFF2-40B4-BE49-F238E27FC236}">
                <a16:creationId xmlns:a16="http://schemas.microsoft.com/office/drawing/2014/main" id="{7098F6AD-1594-4016-9462-96CE4A032198}"/>
              </a:ext>
            </a:extLst>
          </p:cNvPr>
          <p:cNvPicPr>
            <a:picLocks noChangeAspect="1"/>
          </p:cNvPicPr>
          <p:nvPr/>
        </p:nvPicPr>
        <p:blipFill>
          <a:blip r:embed="rId4"/>
          <a:stretch>
            <a:fillRect/>
          </a:stretch>
        </p:blipFill>
        <p:spPr>
          <a:xfrm>
            <a:off x="2293027" y="1232134"/>
            <a:ext cx="1738666" cy="367933"/>
          </a:xfrm>
          <a:prstGeom prst="rect">
            <a:avLst/>
          </a:prstGeom>
        </p:spPr>
      </p:pic>
    </p:spTree>
    <p:extLst>
      <p:ext uri="{BB962C8B-B14F-4D97-AF65-F5344CB8AC3E}">
        <p14:creationId xmlns:p14="http://schemas.microsoft.com/office/powerpoint/2010/main" val="167518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FAQs</a:t>
            </a:r>
          </a:p>
        </p:txBody>
      </p:sp>
      <p:sp>
        <p:nvSpPr>
          <p:cNvPr id="4" name="Rectangle 3">
            <a:extLst>
              <a:ext uri="{FF2B5EF4-FFF2-40B4-BE49-F238E27FC236}">
                <a16:creationId xmlns:a16="http://schemas.microsoft.com/office/drawing/2014/main" id="{8219DC29-04E3-4107-9F39-A457A3E11445}"/>
              </a:ext>
            </a:extLst>
          </p:cNvPr>
          <p:cNvSpPr/>
          <p:nvPr/>
        </p:nvSpPr>
        <p:spPr>
          <a:xfrm>
            <a:off x="367227" y="1380579"/>
            <a:ext cx="8620585" cy="3624069"/>
          </a:xfrm>
          <a:prstGeom prst="rect">
            <a:avLst/>
          </a:prstGeom>
        </p:spPr>
        <p:txBody>
          <a:bodyPr wrap="square">
            <a:spAutoFit/>
          </a:bodyPr>
          <a:lstStyle/>
          <a:p>
            <a:pPr marL="285750" indent="-285750">
              <a:buFont typeface="Arial" panose="020B0604020202020204" pitchFamily="34" charset="0"/>
              <a:buChar char="•"/>
            </a:pPr>
            <a:r>
              <a:rPr lang="en-US" dirty="0"/>
              <a:t>Will the classic UI be retired?</a:t>
            </a:r>
          </a:p>
          <a:p>
            <a:pPr marL="628650" lvl="1" indent="-285750">
              <a:buFont typeface="Wingdings" panose="05000000000000000000" pitchFamily="2" charset="2"/>
              <a:buChar char="v"/>
            </a:pPr>
            <a:r>
              <a:rPr lang="en-US" dirty="0"/>
              <a:t>Yes, after February 2020, the class UI will not longer be available.</a:t>
            </a:r>
          </a:p>
          <a:p>
            <a:pPr marL="628650" lvl="1" indent="-285750">
              <a:buFont typeface="Wingdings" panose="05000000000000000000" pitchFamily="2" charset="2"/>
              <a:buChar char="v"/>
            </a:pPr>
            <a:endParaRPr lang="en-US" dirty="0"/>
          </a:p>
          <a:p>
            <a:pPr marL="285750" indent="-285750">
              <a:buFont typeface="Arial" panose="020B0604020202020204" pitchFamily="34" charset="0"/>
              <a:buChar char="•"/>
            </a:pPr>
            <a:r>
              <a:rPr lang="en-US" dirty="0"/>
              <a:t>Is there a limit of requisition pending to approve that appear in the My tasks tab?</a:t>
            </a:r>
          </a:p>
          <a:p>
            <a:pPr marL="628650" lvl="1" indent="-285750">
              <a:buFont typeface="Wingdings" panose="05000000000000000000" pitchFamily="2" charset="2"/>
              <a:buChar char="v"/>
            </a:pPr>
            <a:r>
              <a:rPr lang="en-US" dirty="0"/>
              <a:t>No, there is no limit of the number of </a:t>
            </a:r>
            <a:r>
              <a:rPr lang="en-US" dirty="0" err="1"/>
              <a:t>reqs</a:t>
            </a:r>
            <a:r>
              <a:rPr lang="en-US" dirty="0"/>
              <a:t> you will see in the My Tasks tab. Only </a:t>
            </a:r>
            <a:r>
              <a:rPr lang="en-US" dirty="0" err="1"/>
              <a:t>reqs</a:t>
            </a:r>
            <a:r>
              <a:rPr lang="en-US" dirty="0"/>
              <a:t> and candidate forms pending your approval will show, not all of your ‘my’ </a:t>
            </a:r>
            <a:r>
              <a:rPr lang="en-US" dirty="0" err="1"/>
              <a:t>reqs</a:t>
            </a:r>
            <a:r>
              <a:rPr lang="en-US" dirty="0"/>
              <a:t>/candidate forms pending approval will show. </a:t>
            </a:r>
          </a:p>
          <a:p>
            <a:pPr marL="628650" lvl="1" indent="-285750">
              <a:buFont typeface="Wingdings" panose="05000000000000000000" pitchFamily="2" charset="2"/>
              <a:buChar char="v"/>
            </a:pPr>
            <a:endParaRPr lang="en-US" dirty="0"/>
          </a:p>
          <a:p>
            <a:pPr marL="285750" indent="-285750">
              <a:buFont typeface="Arial" panose="020B0604020202020204" pitchFamily="34" charset="0"/>
              <a:buChar char="•"/>
            </a:pPr>
            <a:r>
              <a:rPr lang="en-US" dirty="0"/>
              <a:t>Can you export your ‘My Open </a:t>
            </a:r>
            <a:r>
              <a:rPr lang="en-US" dirty="0" err="1"/>
              <a:t>Reqs</a:t>
            </a:r>
            <a:r>
              <a:rPr lang="en-US" dirty="0"/>
              <a:t>’ to excel?</a:t>
            </a:r>
          </a:p>
          <a:p>
            <a:pPr marL="628650" lvl="1" indent="-285750">
              <a:buFont typeface="Wingdings" panose="05000000000000000000" pitchFamily="2" charset="2"/>
              <a:buChar char="v"/>
            </a:pPr>
            <a:r>
              <a:rPr lang="en-US" dirty="0"/>
              <a:t>Yes. this can be done from the grid view under the Actions menu.</a:t>
            </a:r>
          </a:p>
          <a:p>
            <a:pPr marL="6286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Does the My Tasks tab include </a:t>
            </a:r>
            <a:r>
              <a:rPr lang="en-US" dirty="0" err="1"/>
              <a:t>reqs</a:t>
            </a:r>
            <a:r>
              <a:rPr lang="en-US" dirty="0"/>
              <a:t>/forms that use Custom Workflow Approval (Smart Approval)?</a:t>
            </a:r>
          </a:p>
          <a:p>
            <a:pPr marL="628650" lvl="1" indent="-285750">
              <a:buFont typeface="Wingdings" panose="05000000000000000000" pitchFamily="2" charset="2"/>
              <a:buChar char="v"/>
            </a:pPr>
            <a:r>
              <a:rPr lang="en-US" dirty="0"/>
              <a:t>Yes.</a:t>
            </a:r>
          </a:p>
          <a:p>
            <a:pPr marL="628650" lvl="1" indent="-285750">
              <a:buFont typeface="Wingdings" panose="05000000000000000000" pitchFamily="2" charset="2"/>
              <a:buChar char="v"/>
            </a:pPr>
            <a:endParaRPr lang="en-US" dirty="0"/>
          </a:p>
          <a:p>
            <a:pPr marL="285750" indent="-285750">
              <a:buFont typeface="Arial" panose="020B0604020202020204" pitchFamily="34" charset="0"/>
              <a:buChar char="•"/>
            </a:pPr>
            <a:r>
              <a:rPr lang="en-US" dirty="0"/>
              <a:t>Can you create new/custom tabs that can be selected in the edit tabs option?</a:t>
            </a:r>
          </a:p>
          <a:p>
            <a:pPr marL="628650" lvl="1" indent="-285750">
              <a:buFont typeface="Wingdings" panose="05000000000000000000" pitchFamily="2" charset="2"/>
              <a:buChar char="v"/>
            </a:pPr>
            <a:r>
              <a:rPr lang="en-US" dirty="0"/>
              <a:t>No, you cannot create any additional tabs.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040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FAQs</a:t>
            </a:r>
          </a:p>
        </p:txBody>
      </p:sp>
      <p:sp>
        <p:nvSpPr>
          <p:cNvPr id="4" name="Rectangle 3">
            <a:extLst>
              <a:ext uri="{FF2B5EF4-FFF2-40B4-BE49-F238E27FC236}">
                <a16:creationId xmlns:a16="http://schemas.microsoft.com/office/drawing/2014/main" id="{8219DC29-04E3-4107-9F39-A457A3E11445}"/>
              </a:ext>
            </a:extLst>
          </p:cNvPr>
          <p:cNvSpPr/>
          <p:nvPr/>
        </p:nvSpPr>
        <p:spPr>
          <a:xfrm>
            <a:off x="367227" y="1440540"/>
            <a:ext cx="8620585" cy="3462486"/>
          </a:xfrm>
          <a:prstGeom prst="rect">
            <a:avLst/>
          </a:prstGeom>
        </p:spPr>
        <p:txBody>
          <a:bodyPr wrap="square">
            <a:spAutoFit/>
          </a:bodyPr>
          <a:lstStyle/>
          <a:p>
            <a:pPr marL="285750" indent="-285750">
              <a:buFont typeface="Arial" panose="020B0604020202020204" pitchFamily="34" charset="0"/>
              <a:buChar char="•"/>
            </a:pPr>
            <a:r>
              <a:rPr lang="en-US" dirty="0"/>
              <a:t>Can a Recruiter can still search all open </a:t>
            </a:r>
            <a:r>
              <a:rPr lang="en-US" dirty="0" err="1"/>
              <a:t>reqs</a:t>
            </a:r>
            <a:r>
              <a:rPr lang="en-US" dirty="0"/>
              <a:t> (or candidates)?</a:t>
            </a:r>
          </a:p>
          <a:p>
            <a:pPr marL="628650" lvl="1" indent="-285750">
              <a:spcAft>
                <a:spcPts val="1200"/>
              </a:spcAft>
              <a:buFont typeface="Wingdings" panose="05000000000000000000" pitchFamily="2" charset="2"/>
              <a:buChar char="v"/>
            </a:pPr>
            <a:r>
              <a:rPr lang="en-US" dirty="0"/>
              <a:t>Yes, if the Recruiters have the user permissions that allow you to access all open </a:t>
            </a:r>
            <a:r>
              <a:rPr lang="en-US" dirty="0" err="1"/>
              <a:t>reqs</a:t>
            </a:r>
            <a:r>
              <a:rPr lang="en-US" dirty="0"/>
              <a:t> or candidates, they will still be able to search in the New UI.</a:t>
            </a:r>
          </a:p>
          <a:p>
            <a:pPr marL="285750" indent="-285750">
              <a:buFont typeface="Arial" panose="020B0604020202020204" pitchFamily="34" charset="0"/>
              <a:buChar char="•"/>
            </a:pPr>
            <a:r>
              <a:rPr lang="en-US" dirty="0"/>
              <a:t>As a system administrator, am I not able to view all </a:t>
            </a:r>
            <a:r>
              <a:rPr lang="en-US" dirty="0" err="1"/>
              <a:t>reqs</a:t>
            </a:r>
            <a:r>
              <a:rPr lang="en-US" dirty="0"/>
              <a:t> that are created in the system? Only </a:t>
            </a:r>
            <a:r>
              <a:rPr lang="en-US" dirty="0" err="1"/>
              <a:t>reqs</a:t>
            </a:r>
            <a:r>
              <a:rPr lang="en-US" dirty="0"/>
              <a:t> that I'm associated with?</a:t>
            </a:r>
          </a:p>
          <a:p>
            <a:pPr marL="628650" lvl="1" indent="-285750">
              <a:buFont typeface="Wingdings" panose="05000000000000000000" pitchFamily="2" charset="2"/>
              <a:buChar char="v"/>
            </a:pPr>
            <a:r>
              <a:rPr lang="en-US" dirty="0"/>
              <a:t>The homepage is specifically designed for recruiters and managers to see the </a:t>
            </a:r>
            <a:r>
              <a:rPr lang="en-US" dirty="0" err="1"/>
              <a:t>reqs</a:t>
            </a:r>
            <a:r>
              <a:rPr lang="en-US" dirty="0"/>
              <a:t> to which they are associated. Administrators can access all </a:t>
            </a:r>
            <a:r>
              <a:rPr lang="en-US" dirty="0" err="1"/>
              <a:t>reqs</a:t>
            </a:r>
            <a:r>
              <a:rPr lang="en-US" dirty="0"/>
              <a:t> (to which they are not associated) from Hiring &gt; Reqs &gt; View Open. </a:t>
            </a:r>
          </a:p>
          <a:p>
            <a:pPr marL="628650" lvl="1" indent="-285750">
              <a:spcAft>
                <a:spcPts val="1200"/>
              </a:spcAft>
              <a:buFont typeface="Wingdings" panose="05000000000000000000" pitchFamily="2" charset="2"/>
              <a:buChar char="v"/>
            </a:pPr>
            <a:r>
              <a:rPr lang="en-US" dirty="0"/>
              <a:t>Coming soon is the All Open Reqs tab designed specifically for Admins!</a:t>
            </a:r>
          </a:p>
          <a:p>
            <a:pPr marL="285750" indent="-285750">
              <a:buFont typeface="Arial" panose="020B0604020202020204" pitchFamily="34" charset="0"/>
              <a:buChar char="•"/>
            </a:pPr>
            <a:r>
              <a:rPr lang="en-US" dirty="0"/>
              <a:t>Is the option for "update same status“ available in the New UI?</a:t>
            </a:r>
          </a:p>
          <a:p>
            <a:pPr marL="628650" lvl="1" indent="-285750">
              <a:spcAft>
                <a:spcPts val="1200"/>
              </a:spcAft>
              <a:buFont typeface="Wingdings" panose="05000000000000000000" pitchFamily="2" charset="2"/>
              <a:buChar char="v"/>
            </a:pPr>
            <a:r>
              <a:rPr lang="en-US" dirty="0"/>
              <a:t>You can absolutely update same status in the New UI. To do this, select the boxes next to the candidate names and either select the HR Status link (and it will update) or you can go to the Actions menu. All candidates need to be in the same status in order to update to the next. </a:t>
            </a:r>
          </a:p>
          <a:p>
            <a:pPr lvl="1">
              <a:spcAft>
                <a:spcPts val="1200"/>
              </a:spcAft>
            </a:pPr>
            <a:endParaRPr lang="en-US" dirty="0"/>
          </a:p>
        </p:txBody>
      </p:sp>
    </p:spTree>
    <p:extLst>
      <p:ext uri="{BB962C8B-B14F-4D97-AF65-F5344CB8AC3E}">
        <p14:creationId xmlns:p14="http://schemas.microsoft.com/office/powerpoint/2010/main" val="332445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BEE11BF4-DB4B-4B73-A290-BC1B3A869D0F}"/>
              </a:ext>
            </a:extLst>
          </p:cNvPr>
          <p:cNvSpPr txBox="1">
            <a:spLocks/>
          </p:cNvSpPr>
          <p:nvPr/>
        </p:nvSpPr>
        <p:spPr>
          <a:xfrm>
            <a:off x="3749749" y="761081"/>
            <a:ext cx="5167227" cy="387879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spcAft>
                <a:spcPts val="600"/>
              </a:spcAft>
              <a:buFont typeface="IBM Plex Sans" panose="020B0503050203000203" pitchFamily="34" charset="0"/>
              <a:buChar char="-"/>
            </a:pPr>
            <a:r>
              <a:rPr lang="en-US" dirty="0">
                <a:solidFill>
                  <a:srgbClr val="FFFFFF"/>
                </a:solidFill>
              </a:rPr>
              <a:t>Overview and Benefits</a:t>
            </a:r>
          </a:p>
          <a:p>
            <a:pPr marL="285750" indent="-285750">
              <a:spcBef>
                <a:spcPts val="0"/>
              </a:spcBef>
              <a:spcAft>
                <a:spcPts val="600"/>
              </a:spcAft>
              <a:buFont typeface="IBM Plex Sans" panose="020B0503050203000203" pitchFamily="34" charset="0"/>
              <a:buChar char="-"/>
            </a:pPr>
            <a:r>
              <a:rPr lang="en-US" dirty="0">
                <a:solidFill>
                  <a:srgbClr val="FFFFFF"/>
                </a:solidFill>
              </a:rPr>
              <a:t>Demo (Homepage, Candidate Searches, Req Folder, Talent Record, Visualization) </a:t>
            </a:r>
          </a:p>
          <a:p>
            <a:pPr marL="285750" indent="-285750">
              <a:spcBef>
                <a:spcPts val="600"/>
              </a:spcBef>
              <a:spcAft>
                <a:spcPts val="600"/>
              </a:spcAft>
              <a:buFont typeface="IBM Plex Sans" panose="020B0503050203000203" pitchFamily="34" charset="0"/>
              <a:buChar char="-"/>
            </a:pPr>
            <a:r>
              <a:rPr lang="en-US" dirty="0"/>
              <a:t>FAQ</a:t>
            </a:r>
          </a:p>
          <a:p>
            <a:pPr marL="285750" indent="-285750">
              <a:spcBef>
                <a:spcPts val="0"/>
              </a:spcBef>
              <a:spcAft>
                <a:spcPts val="600"/>
              </a:spcAft>
              <a:buFont typeface="IBM Plex Sans" panose="020B0503050203000203" pitchFamily="34" charset="0"/>
              <a:buChar char="-"/>
            </a:pPr>
            <a:r>
              <a:rPr lang="en-US" dirty="0"/>
              <a:t>Coming Soon</a:t>
            </a:r>
          </a:p>
          <a:p>
            <a:pPr marL="285750" indent="-285750">
              <a:spcBef>
                <a:spcPts val="0"/>
              </a:spcBef>
              <a:spcAft>
                <a:spcPts val="300"/>
              </a:spcAft>
              <a:buFont typeface="IBM Plex Sans" panose="020B0503050203000203" pitchFamily="34" charset="0"/>
              <a:buChar char="-"/>
            </a:pPr>
            <a:r>
              <a:rPr lang="en-US" dirty="0"/>
              <a:t>Resources</a:t>
            </a:r>
          </a:p>
          <a:p>
            <a:pPr lvl="1" indent="0">
              <a:spcBef>
                <a:spcPts val="0"/>
              </a:spcBef>
              <a:spcAft>
                <a:spcPts val="300"/>
              </a:spcAft>
              <a:buNone/>
            </a:pPr>
            <a:endParaRPr lang="en-US" dirty="0"/>
          </a:p>
        </p:txBody>
      </p:sp>
      <p:sp>
        <p:nvSpPr>
          <p:cNvPr id="6" name="Rectangle 5">
            <a:extLst>
              <a:ext uri="{FF2B5EF4-FFF2-40B4-BE49-F238E27FC236}">
                <a16:creationId xmlns:a16="http://schemas.microsoft.com/office/drawing/2014/main" id="{5ABC559B-08CF-497E-A9D2-8CE57F382CDD}"/>
              </a:ext>
            </a:extLst>
          </p:cNvPr>
          <p:cNvSpPr/>
          <p:nvPr/>
        </p:nvSpPr>
        <p:spPr>
          <a:xfrm>
            <a:off x="147096" y="135015"/>
            <a:ext cx="3390685" cy="1846659"/>
          </a:xfrm>
          <a:prstGeom prst="rect">
            <a:avLst/>
          </a:prstGeom>
        </p:spPr>
        <p:txBody>
          <a:bodyPr wrap="square">
            <a:spAutoFit/>
          </a:bodyPr>
          <a:lstStyle/>
          <a:p>
            <a:r>
              <a:rPr lang="en-US" sz="6000" dirty="0">
                <a:gradFill>
                  <a:gsLst>
                    <a:gs pos="57000">
                      <a:srgbClr val="5F79FF"/>
                    </a:gs>
                    <a:gs pos="91000">
                      <a:srgbClr val="9D87FF"/>
                    </a:gs>
                    <a:gs pos="0">
                      <a:schemeClr val="accent2"/>
                    </a:gs>
                    <a:gs pos="100000">
                      <a:schemeClr val="accent4"/>
                    </a:gs>
                  </a:gsLst>
                  <a:lin ang="0" scaled="0"/>
                </a:gradFill>
              </a:rPr>
              <a:t>Agenda</a:t>
            </a:r>
          </a:p>
          <a:p>
            <a:endParaRPr lang="en-US" sz="5400" dirty="0"/>
          </a:p>
        </p:txBody>
      </p:sp>
    </p:spTree>
    <p:extLst>
      <p:ext uri="{BB962C8B-B14F-4D97-AF65-F5344CB8AC3E}">
        <p14:creationId xmlns:p14="http://schemas.microsoft.com/office/powerpoint/2010/main" val="321695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FAQs</a:t>
            </a:r>
          </a:p>
        </p:txBody>
      </p:sp>
      <p:sp>
        <p:nvSpPr>
          <p:cNvPr id="4" name="Rectangle 3">
            <a:extLst>
              <a:ext uri="{FF2B5EF4-FFF2-40B4-BE49-F238E27FC236}">
                <a16:creationId xmlns:a16="http://schemas.microsoft.com/office/drawing/2014/main" id="{8219DC29-04E3-4107-9F39-A457A3E11445}"/>
              </a:ext>
            </a:extLst>
          </p:cNvPr>
          <p:cNvSpPr/>
          <p:nvPr/>
        </p:nvSpPr>
        <p:spPr>
          <a:xfrm>
            <a:off x="367227" y="1532006"/>
            <a:ext cx="8776771" cy="3154710"/>
          </a:xfrm>
          <a:prstGeom prst="rect">
            <a:avLst/>
          </a:prstGeom>
        </p:spPr>
        <p:txBody>
          <a:bodyPr wrap="square">
            <a:spAutoFit/>
          </a:bodyPr>
          <a:lstStyle/>
          <a:p>
            <a:pPr marL="285750" indent="-285750">
              <a:buFont typeface="Arial" panose="020B0604020202020204" pitchFamily="34" charset="0"/>
              <a:buChar char="•"/>
            </a:pPr>
            <a:r>
              <a:rPr lang="en-US" dirty="0"/>
              <a:t>Can you add filters to a req folder?</a:t>
            </a:r>
          </a:p>
          <a:p>
            <a:pPr marL="628650" lvl="1" indent="-285750">
              <a:spcAft>
                <a:spcPts val="1200"/>
              </a:spcAft>
              <a:buFont typeface="Wingdings" panose="05000000000000000000" pitchFamily="2" charset="2"/>
              <a:buChar char="v"/>
            </a:pPr>
            <a:r>
              <a:rPr lang="en-US" dirty="0"/>
              <a:t>Yes, the filter functionality is available within the req folders.</a:t>
            </a:r>
          </a:p>
          <a:p>
            <a:pPr marL="285750" indent="-285750">
              <a:buFont typeface="Arial" panose="020B0604020202020204" pitchFamily="34" charset="0"/>
              <a:buChar char="•"/>
            </a:pPr>
            <a:r>
              <a:rPr lang="en-US" dirty="0"/>
              <a:t>How do you filter the action log by the current req?</a:t>
            </a:r>
          </a:p>
          <a:p>
            <a:pPr marL="628650" lvl="1" indent="-285750">
              <a:buFont typeface="Wingdings" panose="05000000000000000000" pitchFamily="2" charset="2"/>
              <a:buChar char="v"/>
            </a:pPr>
            <a:r>
              <a:rPr lang="en-US" dirty="0"/>
              <a:t>Use the Filter This folder option to filter the action log by the current req folder you are in.</a:t>
            </a:r>
          </a:p>
          <a:p>
            <a:pPr lvl="1"/>
            <a:endParaRPr lang="en-US" dirty="0"/>
          </a:p>
          <a:p>
            <a:pPr marL="285750" indent="-285750">
              <a:buFont typeface="Arial" panose="020B0604020202020204" pitchFamily="34" charset="0"/>
              <a:buChar char="•"/>
            </a:pPr>
            <a:r>
              <a:rPr lang="en-US" dirty="0"/>
              <a:t>Is there a guide for the New UI? </a:t>
            </a:r>
          </a:p>
          <a:p>
            <a:pPr marL="628650" lvl="1" indent="-285750">
              <a:buFont typeface="Wingdings" panose="05000000000000000000" pitchFamily="2" charset="2"/>
              <a:buChar char="v"/>
            </a:pPr>
            <a:r>
              <a:rPr lang="en-US" dirty="0"/>
              <a:t>There are eLearning modules and user guides on  the IBM Knowledge Center. The BrassRing New User Fundamentals badge course is also an excellent training reference point.</a:t>
            </a:r>
          </a:p>
          <a:p>
            <a:pPr marL="6286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all users see the Candidate Conversion visualization?</a:t>
            </a:r>
          </a:p>
          <a:p>
            <a:pPr marL="628650" lvl="1" indent="-285750">
              <a:buFont typeface="Wingdings" panose="05000000000000000000" pitchFamily="2" charset="2"/>
              <a:buChar char="v"/>
            </a:pPr>
            <a:r>
              <a:rPr lang="en-US" dirty="0"/>
              <a:t>Yes - the HR Status conversion visualization is available to all users.  If you are accessing </a:t>
            </a:r>
            <a:r>
              <a:rPr lang="en-US" dirty="0" err="1"/>
              <a:t>reqs</a:t>
            </a:r>
            <a:r>
              <a:rPr lang="en-US" dirty="0"/>
              <a:t> from the homepage, select a req and go into the req filter where you will see the candidate list - the visualization icon is available on the top right above the grid. </a:t>
            </a:r>
          </a:p>
          <a:p>
            <a:pPr marL="6286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886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a:xfrm>
            <a:off x="-1" y="-1"/>
            <a:ext cx="9143999" cy="1290639"/>
          </a:xfrm>
        </p:spPr>
        <p:txBody>
          <a:bodyPr/>
          <a:lstStyle/>
          <a:p>
            <a:r>
              <a:rPr lang="en-US" dirty="0"/>
              <a:t>FAQs</a:t>
            </a:r>
          </a:p>
        </p:txBody>
      </p:sp>
      <p:sp>
        <p:nvSpPr>
          <p:cNvPr id="4" name="Rectangle 3">
            <a:extLst>
              <a:ext uri="{FF2B5EF4-FFF2-40B4-BE49-F238E27FC236}">
                <a16:creationId xmlns:a16="http://schemas.microsoft.com/office/drawing/2014/main" id="{8219DC29-04E3-4107-9F39-A457A3E11445}"/>
              </a:ext>
            </a:extLst>
          </p:cNvPr>
          <p:cNvSpPr/>
          <p:nvPr/>
        </p:nvSpPr>
        <p:spPr>
          <a:xfrm>
            <a:off x="367227" y="1299659"/>
            <a:ext cx="8776771" cy="3416320"/>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Where can you find the Candidate Conversion visualization? </a:t>
            </a:r>
          </a:p>
          <a:p>
            <a:pPr marL="628650" lvl="1" indent="-285750">
              <a:buFont typeface="Wingdings" panose="05000000000000000000" pitchFamily="2" charset="2"/>
              <a:buChar char="v"/>
            </a:pPr>
            <a:r>
              <a:rPr lang="en-US" dirty="0"/>
              <a:t>From the candidate results grid select the Visualize icon. This will show the candidate conversion visualization if your organization has mapped the HR Status Categories.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more options be added to the Folder list in Quick Links?</a:t>
            </a:r>
          </a:p>
          <a:p>
            <a:pPr marL="628650" lvl="1" indent="-285750">
              <a:buFont typeface="Wingdings" panose="05000000000000000000" pitchFamily="2" charset="2"/>
              <a:buChar char="v"/>
            </a:pPr>
            <a:r>
              <a:rPr lang="en-US" dirty="0"/>
              <a:t>Yes, users can add extra folders to the Quick Links section to allow for personal organization.</a:t>
            </a:r>
          </a:p>
          <a:p>
            <a:pPr lvl="1"/>
            <a:endParaRPr lang="en-US" dirty="0"/>
          </a:p>
          <a:p>
            <a:pPr marL="285750" indent="-285750">
              <a:buFont typeface="Arial" panose="020B0604020202020204" pitchFamily="34" charset="0"/>
              <a:buChar char="•"/>
            </a:pPr>
            <a:r>
              <a:rPr lang="en-US" dirty="0"/>
              <a:t>Are Quick Links set-up for individual use only or can they be set up for everyone to use?</a:t>
            </a:r>
          </a:p>
          <a:p>
            <a:pPr marL="628650" lvl="1" indent="-285750">
              <a:buFont typeface="Wingdings" panose="05000000000000000000" pitchFamily="2" charset="2"/>
              <a:buChar char="v"/>
            </a:pPr>
            <a:r>
              <a:rPr lang="en-US" dirty="0"/>
              <a:t>Workbench Admins can configure default Quick Links per persona and, if permissions allow, users can add or edit their own Quick Links that persist from login to login.</a:t>
            </a:r>
          </a:p>
          <a:p>
            <a:pPr lvl="1"/>
            <a:endParaRPr lang="en-US" dirty="0"/>
          </a:p>
          <a:p>
            <a:pPr marL="285750" indent="-285750">
              <a:buFont typeface="Arial" panose="020B0604020202020204" pitchFamily="34" charset="0"/>
              <a:buChar char="•"/>
            </a:pPr>
            <a:r>
              <a:rPr lang="en-US" dirty="0"/>
              <a:t>Will the "results shown by page" (5-10-25-50-100) section will have an "ALL" option soon?</a:t>
            </a:r>
          </a:p>
          <a:p>
            <a:pPr marL="685800" lvl="1" indent="-342900">
              <a:buFont typeface="Wingdings" panose="05000000000000000000" pitchFamily="2" charset="2"/>
              <a:buChar char="v"/>
            </a:pPr>
            <a:r>
              <a:rPr lang="en-US" dirty="0"/>
              <a:t>This is currently not planned.</a:t>
            </a:r>
          </a:p>
          <a:p>
            <a:pPr marL="628650" lvl="1" indent="-28575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52552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a:xfrm>
            <a:off x="-1" y="-1"/>
            <a:ext cx="9143999" cy="1290639"/>
          </a:xfrm>
        </p:spPr>
        <p:txBody>
          <a:bodyPr/>
          <a:lstStyle/>
          <a:p>
            <a:r>
              <a:rPr lang="en-US" dirty="0"/>
              <a:t>FAQs</a:t>
            </a:r>
          </a:p>
        </p:txBody>
      </p:sp>
      <p:sp>
        <p:nvSpPr>
          <p:cNvPr id="4" name="Rectangle 3">
            <a:extLst>
              <a:ext uri="{FF2B5EF4-FFF2-40B4-BE49-F238E27FC236}">
                <a16:creationId xmlns:a16="http://schemas.microsoft.com/office/drawing/2014/main" id="{8219DC29-04E3-4107-9F39-A457A3E11445}"/>
              </a:ext>
            </a:extLst>
          </p:cNvPr>
          <p:cNvSpPr/>
          <p:nvPr/>
        </p:nvSpPr>
        <p:spPr>
          <a:xfrm>
            <a:off x="367227" y="1299659"/>
            <a:ext cx="8776771" cy="1869743"/>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What are the different search options available in the Quick Search field?</a:t>
            </a:r>
          </a:p>
          <a:p>
            <a:pPr marL="628650" lvl="1" indent="-285750">
              <a:spcAft>
                <a:spcPts val="300"/>
              </a:spcAft>
              <a:buFont typeface="Wingdings" panose="05000000000000000000" pitchFamily="2" charset="2"/>
              <a:buChar char="v"/>
            </a:pPr>
            <a:r>
              <a:rPr lang="en-US" dirty="0"/>
              <a:t>In Name searches just the candidate name fields on the Talent Record.</a:t>
            </a:r>
          </a:p>
          <a:p>
            <a:pPr marL="628650" lvl="1" indent="-285750">
              <a:spcAft>
                <a:spcPts val="300"/>
              </a:spcAft>
              <a:buFont typeface="Wingdings" panose="05000000000000000000" pitchFamily="2" charset="2"/>
              <a:buChar char="v"/>
            </a:pPr>
            <a:r>
              <a:rPr lang="en-US" dirty="0"/>
              <a:t>In Resume searches the candidate contact fields and the candidate’s resume for the search terms that are entered.</a:t>
            </a:r>
          </a:p>
          <a:p>
            <a:pPr marL="628650" lvl="1" indent="-285750">
              <a:buFont typeface="Wingdings" panose="05000000000000000000" pitchFamily="2" charset="2"/>
              <a:buChar char="v"/>
            </a:pPr>
            <a:r>
              <a:rPr lang="en-US" dirty="0"/>
              <a:t>Boolean operators of AND </a:t>
            </a:r>
            <a:r>
              <a:rPr lang="en-US" dirty="0" err="1"/>
              <a:t>and</a:t>
            </a:r>
            <a:r>
              <a:rPr lang="en-US" dirty="0"/>
              <a:t> OR can be used but they must be capitalized. Parentheses can also be used in the quick search.</a:t>
            </a:r>
          </a:p>
          <a:p>
            <a:pPr marL="6286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3296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Coming Soon</a:t>
            </a:r>
          </a:p>
        </p:txBody>
      </p:sp>
      <p:sp>
        <p:nvSpPr>
          <p:cNvPr id="4" name="Rectangle 3">
            <a:extLst>
              <a:ext uri="{FF2B5EF4-FFF2-40B4-BE49-F238E27FC236}">
                <a16:creationId xmlns:a16="http://schemas.microsoft.com/office/drawing/2014/main" id="{8219DC29-04E3-4107-9F39-A457A3E11445}"/>
              </a:ext>
            </a:extLst>
          </p:cNvPr>
          <p:cNvSpPr/>
          <p:nvPr/>
        </p:nvSpPr>
        <p:spPr>
          <a:xfrm>
            <a:off x="290623" y="1625170"/>
            <a:ext cx="8697189" cy="2308324"/>
          </a:xfrm>
          <a:prstGeom prst="rect">
            <a:avLst/>
          </a:prstGeom>
        </p:spPr>
        <p:txBody>
          <a:bodyPr wrap="square">
            <a:spAutoFit/>
          </a:bodyPr>
          <a:lstStyle/>
          <a:p>
            <a:pPr marL="285750" indent="-285750">
              <a:buFont typeface="Arial" panose="020B0604020202020204" pitchFamily="34" charset="0"/>
              <a:buChar char="•"/>
            </a:pPr>
            <a:r>
              <a:rPr lang="en-US" sz="1600" dirty="0"/>
              <a:t>May 2019 – Default settings for all user types was updated to the new UI in Staging.</a:t>
            </a:r>
          </a:p>
          <a:p>
            <a:endParaRPr lang="en-US" sz="1600" dirty="0"/>
          </a:p>
          <a:p>
            <a:pPr marL="285750" indent="-285750">
              <a:buFont typeface="Arial" panose="020B0604020202020204" pitchFamily="34" charset="0"/>
              <a:buChar char="•"/>
            </a:pPr>
            <a:r>
              <a:rPr lang="en-US" sz="1600" dirty="0"/>
              <a:t>August 2019 – Default settings for all user types will be updated to the new UI in Production.</a:t>
            </a:r>
          </a:p>
          <a:p>
            <a:endParaRPr lang="en-US" sz="1600" dirty="0"/>
          </a:p>
          <a:p>
            <a:pPr marL="285750" indent="-285750">
              <a:buFont typeface="Arial" panose="020B0604020202020204" pitchFamily="34" charset="0"/>
              <a:buChar char="•"/>
            </a:pPr>
            <a:r>
              <a:rPr lang="en-US" sz="1600" dirty="0"/>
              <a:t>Through February 2020, users are able to switch back and forth from classic UI to new UI.</a:t>
            </a:r>
          </a:p>
          <a:p>
            <a:endParaRPr lang="en-US" sz="1600" dirty="0"/>
          </a:p>
          <a:p>
            <a:pPr marL="285750" indent="-285750">
              <a:buFont typeface="Arial" panose="020B0604020202020204" pitchFamily="34" charset="0"/>
              <a:buChar char="•"/>
            </a:pPr>
            <a:r>
              <a:rPr lang="en-US" sz="1600" dirty="0"/>
              <a:t>After February 2020 BrassRing Release, classic UI is no longer available.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86178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Coming Soon</a:t>
            </a:r>
          </a:p>
        </p:txBody>
      </p:sp>
      <p:sp>
        <p:nvSpPr>
          <p:cNvPr id="4" name="Rectangle 3">
            <a:extLst>
              <a:ext uri="{FF2B5EF4-FFF2-40B4-BE49-F238E27FC236}">
                <a16:creationId xmlns:a16="http://schemas.microsoft.com/office/drawing/2014/main" id="{8219DC29-04E3-4107-9F39-A457A3E11445}"/>
              </a:ext>
            </a:extLst>
          </p:cNvPr>
          <p:cNvSpPr/>
          <p:nvPr/>
        </p:nvSpPr>
        <p:spPr>
          <a:xfrm>
            <a:off x="290623" y="1625170"/>
            <a:ext cx="8697189" cy="338554"/>
          </a:xfrm>
          <a:prstGeom prst="rect">
            <a:avLst/>
          </a:prstGeom>
        </p:spPr>
        <p:txBody>
          <a:bodyPr wrap="square">
            <a:spAutoFit/>
          </a:bodyPr>
          <a:lstStyle/>
          <a:p>
            <a:pPr marL="285750" indent="-285750">
              <a:buFont typeface="Arial" panose="020B0604020202020204" pitchFamily="34" charset="0"/>
              <a:buChar char="•"/>
            </a:pPr>
            <a:r>
              <a:rPr lang="en-US" sz="1600" dirty="0"/>
              <a:t>New Functionality available Release 19.07.15:  All Open </a:t>
            </a:r>
            <a:r>
              <a:rPr lang="en-US" sz="1600" dirty="0" err="1"/>
              <a:t>Reqs</a:t>
            </a:r>
            <a:r>
              <a:rPr lang="en-US" sz="1600" dirty="0"/>
              <a:t> Tab </a:t>
            </a:r>
          </a:p>
        </p:txBody>
      </p:sp>
      <p:pic>
        <p:nvPicPr>
          <p:cNvPr id="5" name="Picture 4">
            <a:extLst>
              <a:ext uri="{FF2B5EF4-FFF2-40B4-BE49-F238E27FC236}">
                <a16:creationId xmlns:a16="http://schemas.microsoft.com/office/drawing/2014/main" id="{53D398DC-EF4C-46C1-A1DF-6C4230904949}"/>
              </a:ext>
            </a:extLst>
          </p:cNvPr>
          <p:cNvPicPr>
            <a:picLocks noChangeAspect="1"/>
          </p:cNvPicPr>
          <p:nvPr/>
        </p:nvPicPr>
        <p:blipFill>
          <a:blip r:embed="rId3"/>
          <a:stretch>
            <a:fillRect/>
          </a:stretch>
        </p:blipFill>
        <p:spPr>
          <a:xfrm>
            <a:off x="1053919" y="2107030"/>
            <a:ext cx="7036162" cy="2432175"/>
          </a:xfrm>
          <a:prstGeom prst="rect">
            <a:avLst/>
          </a:prstGeom>
          <a:ln>
            <a:solidFill>
              <a:schemeClr val="accent1"/>
            </a:solidFill>
          </a:ln>
        </p:spPr>
      </p:pic>
    </p:spTree>
    <p:extLst>
      <p:ext uri="{BB962C8B-B14F-4D97-AF65-F5344CB8AC3E}">
        <p14:creationId xmlns:p14="http://schemas.microsoft.com/office/powerpoint/2010/main" val="293322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latin typeface="IBM Plex Sans" panose="020B0503050000000000" pitchFamily="34" charset="0"/>
              </a:rPr>
              <a:t>Resources</a:t>
            </a:r>
          </a:p>
        </p:txBody>
      </p:sp>
      <p:sp>
        <p:nvSpPr>
          <p:cNvPr id="3" name="Content Placeholder 2"/>
          <p:cNvSpPr>
            <a:spLocks noGrp="1"/>
          </p:cNvSpPr>
          <p:nvPr>
            <p:ph idx="1"/>
          </p:nvPr>
        </p:nvSpPr>
        <p:spPr>
          <a:xfrm>
            <a:off x="115134" y="870154"/>
            <a:ext cx="8920406" cy="3263504"/>
          </a:xfrm>
        </p:spPr>
        <p:txBody>
          <a:bodyPr>
            <a:normAutofit/>
          </a:bodyPr>
          <a:lstStyle/>
          <a:p>
            <a:r>
              <a:rPr lang="en-US" sz="1800" dirty="0">
                <a:solidFill>
                  <a:schemeClr val="tx1"/>
                </a:solidFill>
                <a:latin typeface="IBM Plex Sans" panose="020B0503050000000000" pitchFamily="34" charset="0"/>
              </a:rPr>
              <a:t>New</a:t>
            </a:r>
            <a:r>
              <a:rPr lang="en-US" sz="1800" dirty="0">
                <a:solidFill>
                  <a:srgbClr val="264A60"/>
                </a:solidFill>
                <a:latin typeface="IBM Plex Sans" panose="020B0503050000000000" pitchFamily="34" charset="0"/>
              </a:rPr>
              <a:t> UI Documentation and Tutorials on IBM Knowledge Center (KC):</a:t>
            </a:r>
          </a:p>
          <a:p>
            <a:r>
              <a:rPr lang="en-US" sz="1800" dirty="0">
                <a:latin typeface="IBM Plex Sans" panose="020B0503050000000000" pitchFamily="34" charset="0"/>
                <a:hlinkClick r:id="rId2"/>
              </a:rPr>
              <a:t>https://www.ibm.com/support/knowledgecenter/SSEUFV/1_GettingStarted/1a_MigrationDoc.html</a:t>
            </a:r>
            <a:endParaRPr lang="en-US" sz="1800" dirty="0">
              <a:latin typeface="IBM Plex Sans" panose="020B0503050000000000" pitchFamily="34" charset="0"/>
            </a:endParaRPr>
          </a:p>
          <a:p>
            <a:endParaRPr lang="en-US" sz="1800" dirty="0">
              <a:latin typeface="IBM Plex Sans" panose="020B0503050000000000" pitchFamily="34" charset="0"/>
            </a:endParaRPr>
          </a:p>
          <a:p>
            <a:r>
              <a:rPr lang="en-US" sz="1800" dirty="0">
                <a:solidFill>
                  <a:schemeClr val="tx1"/>
                </a:solidFill>
                <a:latin typeface="IBM Plex Sans" panose="020B0503050000000000" pitchFamily="34" charset="0"/>
              </a:rPr>
              <a:t>BrassRing New User Fundamentals Training module:</a:t>
            </a:r>
          </a:p>
          <a:p>
            <a:r>
              <a:rPr lang="en-US" sz="1800" dirty="0">
                <a:solidFill>
                  <a:srgbClr val="FF0000"/>
                </a:solidFill>
                <a:latin typeface="IBM Plex Sans" panose="020B0503050000000000" pitchFamily="34" charset="0"/>
                <a:hlinkClick r:id="rId3"/>
              </a:rPr>
              <a:t>https://www.onlinedigitallearning.com/course/view.php?id=4129</a:t>
            </a:r>
            <a:r>
              <a:rPr lang="en-US" sz="1800" dirty="0">
                <a:solidFill>
                  <a:srgbClr val="FF0000"/>
                </a:solidFill>
                <a:latin typeface="IBM Plex Sans" panose="020B0503050000000000" pitchFamily="34" charset="0"/>
              </a:rPr>
              <a:t> </a:t>
            </a:r>
          </a:p>
          <a:p>
            <a:endParaRPr lang="en-US" sz="1800" dirty="0">
              <a:latin typeface="IBM Plex Sans" panose="020B0503050000000000" pitchFamily="34" charset="0"/>
            </a:endParaRPr>
          </a:p>
        </p:txBody>
      </p:sp>
    </p:spTree>
    <p:extLst>
      <p:ext uri="{BB962C8B-B14F-4D97-AF65-F5344CB8AC3E}">
        <p14:creationId xmlns:p14="http://schemas.microsoft.com/office/powerpoint/2010/main" val="318271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8418" y="920075"/>
            <a:ext cx="4114800" cy="855726"/>
          </a:xfrm>
        </p:spPr>
        <p:txBody>
          <a:bodyPr/>
          <a:lstStyle/>
          <a:p>
            <a:r>
              <a:rPr lang="en-US" sz="5400" dirty="0">
                <a:gradFill>
                  <a:gsLst>
                    <a:gs pos="57000">
                      <a:srgbClr val="5F79FF"/>
                    </a:gs>
                    <a:gs pos="91000">
                      <a:srgbClr val="9D87FF"/>
                    </a:gs>
                    <a:gs pos="0">
                      <a:schemeClr val="accent2"/>
                    </a:gs>
                    <a:gs pos="100000">
                      <a:schemeClr val="accent4"/>
                    </a:gs>
                  </a:gsLst>
                  <a:lin ang="0" scaled="0"/>
                </a:gradFill>
              </a:rPr>
              <a:t>Questions?</a:t>
            </a:r>
            <a:endParaRPr lang="en-US" sz="5400" dirty="0"/>
          </a:p>
        </p:txBody>
      </p:sp>
    </p:spTree>
    <p:extLst>
      <p:ext uri="{BB962C8B-B14F-4D97-AF65-F5344CB8AC3E}">
        <p14:creationId xmlns:p14="http://schemas.microsoft.com/office/powerpoint/2010/main" val="64323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Overview and Benefits</a:t>
            </a:r>
          </a:p>
        </p:txBody>
      </p:sp>
      <p:sp>
        <p:nvSpPr>
          <p:cNvPr id="3" name="TextBox 2">
            <a:extLst>
              <a:ext uri="{FF2B5EF4-FFF2-40B4-BE49-F238E27FC236}">
                <a16:creationId xmlns:a16="http://schemas.microsoft.com/office/drawing/2014/main" id="{7B3CB575-FC92-4841-B390-09462828B122}"/>
              </a:ext>
            </a:extLst>
          </p:cNvPr>
          <p:cNvSpPr txBox="1"/>
          <p:nvPr/>
        </p:nvSpPr>
        <p:spPr>
          <a:xfrm>
            <a:off x="496615" y="734571"/>
            <a:ext cx="7851226" cy="4431983"/>
          </a:xfrm>
          <a:prstGeom prst="rect">
            <a:avLst/>
          </a:prstGeom>
          <a:noFill/>
        </p:spPr>
        <p:txBody>
          <a:bodyPr wrap="square" rtlCol="0">
            <a:spAutoFit/>
          </a:bodyPr>
          <a:lstStyle/>
          <a:p>
            <a:r>
              <a:rPr lang="en-US" sz="1600" b="1" dirty="0">
                <a:solidFill>
                  <a:schemeClr val="bg2"/>
                </a:solidFill>
                <a:latin typeface="IBM Plex Sans" panose="020B0503050000000000" pitchFamily="34" charset="0"/>
              </a:rPr>
              <a:t>What is the New UI?</a:t>
            </a:r>
          </a:p>
          <a:p>
            <a:endParaRPr lang="en-US" sz="1600" b="1" dirty="0">
              <a:solidFill>
                <a:schemeClr val="bg2"/>
              </a:solidFill>
              <a:latin typeface="IBM Plex Sans" panose="020B0503050000000000" pitchFamily="34" charset="0"/>
            </a:endParaRP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Released in February 2015</a:t>
            </a: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The new UI means that the new experience can be used on any device including smart phones, tablets, and laptops/desktops.</a:t>
            </a:r>
          </a:p>
          <a:p>
            <a:pPr marL="285750" indent="-285750">
              <a:spcAft>
                <a:spcPts val="600"/>
              </a:spcAft>
              <a:buFont typeface="Arial" panose="020B0604020202020204" pitchFamily="34" charset="0"/>
              <a:buChar char="•"/>
            </a:pPr>
            <a:r>
              <a:rPr lang="en-US" sz="1400" dirty="0">
                <a:solidFill>
                  <a:schemeClr val="bg2"/>
                </a:solidFill>
                <a:latin typeface="IBM Plex Sans" panose="020B0503050000000000" pitchFamily="34" charset="0"/>
              </a:rPr>
              <a:t>This UI is available via:</a:t>
            </a:r>
          </a:p>
          <a:p>
            <a:pPr marL="971550" lvl="2" indent="-285750">
              <a:spcAft>
                <a:spcPts val="600"/>
              </a:spcAft>
              <a:buFont typeface="Courier New" panose="02070309020205020404" pitchFamily="49" charset="0"/>
              <a:buChar char="o"/>
            </a:pPr>
            <a:r>
              <a:rPr lang="en-US" sz="1400" dirty="0">
                <a:solidFill>
                  <a:schemeClr val="bg2"/>
                </a:solidFill>
                <a:latin typeface="IBM Plex Sans" panose="020B0503050000000000" pitchFamily="34" charset="0"/>
              </a:rPr>
              <a:t>‘Rocket Ship’ icon            in stand-alone BrassRing</a:t>
            </a:r>
          </a:p>
          <a:p>
            <a:pPr marL="971550" lvl="2" indent="-285750">
              <a:spcAft>
                <a:spcPts val="1200"/>
              </a:spcAft>
              <a:buFont typeface="Courier New" panose="02070309020205020404" pitchFamily="49" charset="0"/>
              <a:buChar char="o"/>
            </a:pPr>
            <a:r>
              <a:rPr lang="en-US" sz="1400" dirty="0">
                <a:solidFill>
                  <a:schemeClr val="bg2"/>
                </a:solidFill>
                <a:latin typeface="IBM Plex Sans" panose="020B0503050000000000" pitchFamily="34" charset="0"/>
              </a:rPr>
              <a:t>‘Enhanced Experience’ option in Talent Suite. </a:t>
            </a:r>
          </a:p>
          <a:p>
            <a:pPr marL="285750" indent="-285750">
              <a:spcAft>
                <a:spcPts val="1200"/>
              </a:spcAft>
              <a:buFont typeface="Arial" panose="020B0604020202020204" pitchFamily="34" charset="0"/>
              <a:buChar char="•"/>
            </a:pPr>
            <a:r>
              <a:rPr lang="en-US" sz="1400" dirty="0">
                <a:solidFill>
                  <a:schemeClr val="bg2"/>
                </a:solidFill>
              </a:rPr>
              <a:t>May 2019 – Default setting for all user types was updated to the new UI in the Staging environment.</a:t>
            </a:r>
          </a:p>
          <a:p>
            <a:pPr marL="285750" indent="-285750">
              <a:spcAft>
                <a:spcPts val="1200"/>
              </a:spcAft>
              <a:buFont typeface="Arial" panose="020B0604020202020204" pitchFamily="34" charset="0"/>
              <a:buChar char="•"/>
            </a:pPr>
            <a:r>
              <a:rPr lang="en-US" sz="1400" dirty="0">
                <a:solidFill>
                  <a:schemeClr val="bg2"/>
                </a:solidFill>
              </a:rPr>
              <a:t>August 2019 – Default setting for all user types will be updated to the New UI in the Production/Live environment. You will still be able to toggle back to the Classic UI.</a:t>
            </a:r>
          </a:p>
          <a:p>
            <a:pPr marL="285750" indent="-285750">
              <a:spcAft>
                <a:spcPts val="1200"/>
              </a:spcAft>
              <a:buFont typeface="Arial" panose="020B0604020202020204" pitchFamily="34" charset="0"/>
              <a:buChar char="•"/>
            </a:pPr>
            <a:r>
              <a:rPr lang="en-US" sz="1400" dirty="0">
                <a:solidFill>
                  <a:schemeClr val="bg2"/>
                </a:solidFill>
              </a:rPr>
              <a:t>February 2020 – The Classic UI will be retired.</a:t>
            </a:r>
          </a:p>
          <a:p>
            <a:endParaRPr lang="en-US" sz="1600" dirty="0">
              <a:solidFill>
                <a:schemeClr val="bg2"/>
              </a:solidFill>
              <a:latin typeface="IBM Plex Sans" panose="020B0503050000000000" pitchFamily="34" charset="0"/>
            </a:endParaRPr>
          </a:p>
        </p:txBody>
      </p:sp>
      <p:pic>
        <p:nvPicPr>
          <p:cNvPr id="4" name="Picture 3">
            <a:extLst>
              <a:ext uri="{FF2B5EF4-FFF2-40B4-BE49-F238E27FC236}">
                <a16:creationId xmlns:a16="http://schemas.microsoft.com/office/drawing/2014/main" id="{8DE19B85-AE38-41FF-808F-2083048B6108}"/>
              </a:ext>
            </a:extLst>
          </p:cNvPr>
          <p:cNvPicPr>
            <a:picLocks noChangeAspect="1"/>
          </p:cNvPicPr>
          <p:nvPr/>
        </p:nvPicPr>
        <p:blipFill>
          <a:blip r:embed="rId3"/>
          <a:stretch>
            <a:fillRect/>
          </a:stretch>
        </p:blipFill>
        <p:spPr>
          <a:xfrm>
            <a:off x="3057633" y="2401421"/>
            <a:ext cx="333309" cy="333309"/>
          </a:xfrm>
          <a:prstGeom prst="rect">
            <a:avLst/>
          </a:prstGeom>
        </p:spPr>
      </p:pic>
    </p:spTree>
    <p:extLst>
      <p:ext uri="{BB962C8B-B14F-4D97-AF65-F5344CB8AC3E}">
        <p14:creationId xmlns:p14="http://schemas.microsoft.com/office/powerpoint/2010/main" val="399962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BE9C-86E6-4BAC-B5E0-DAE9C682D077}"/>
              </a:ext>
            </a:extLst>
          </p:cNvPr>
          <p:cNvSpPr>
            <a:spLocks noGrp="1"/>
          </p:cNvSpPr>
          <p:nvPr>
            <p:ph type="title"/>
          </p:nvPr>
        </p:nvSpPr>
        <p:spPr/>
        <p:txBody>
          <a:bodyPr/>
          <a:lstStyle/>
          <a:p>
            <a:r>
              <a:rPr lang="en-US" dirty="0"/>
              <a:t>Overview and Benefits</a:t>
            </a:r>
          </a:p>
        </p:txBody>
      </p:sp>
      <p:sp>
        <p:nvSpPr>
          <p:cNvPr id="3" name="TextBox 2">
            <a:extLst>
              <a:ext uri="{FF2B5EF4-FFF2-40B4-BE49-F238E27FC236}">
                <a16:creationId xmlns:a16="http://schemas.microsoft.com/office/drawing/2014/main" id="{7B3CB575-FC92-4841-B390-09462828B122}"/>
              </a:ext>
            </a:extLst>
          </p:cNvPr>
          <p:cNvSpPr txBox="1"/>
          <p:nvPr/>
        </p:nvSpPr>
        <p:spPr>
          <a:xfrm>
            <a:off x="496615" y="578627"/>
            <a:ext cx="7851226" cy="2154436"/>
          </a:xfrm>
          <a:prstGeom prst="rect">
            <a:avLst/>
          </a:prstGeom>
          <a:noFill/>
        </p:spPr>
        <p:txBody>
          <a:bodyPr wrap="square" rtlCol="0">
            <a:spAutoFit/>
          </a:bodyPr>
          <a:lstStyle/>
          <a:p>
            <a:endParaRPr lang="en-US" sz="1600" dirty="0">
              <a:solidFill>
                <a:schemeClr val="bg2"/>
              </a:solidFill>
              <a:latin typeface="IBM Plex Sans" panose="020B0503050000000000" pitchFamily="34" charset="0"/>
            </a:endParaRPr>
          </a:p>
          <a:p>
            <a:r>
              <a:rPr lang="en-US" sz="1600" b="1" dirty="0">
                <a:solidFill>
                  <a:schemeClr val="bg2"/>
                </a:solidFill>
                <a:latin typeface="IBM Plex Sans" panose="020B0503050000000000" pitchFamily="34" charset="0"/>
              </a:rPr>
              <a:t>Why use the New UI?</a:t>
            </a:r>
          </a:p>
          <a:p>
            <a:endParaRPr lang="en-US" sz="1600" b="1" dirty="0">
              <a:solidFill>
                <a:schemeClr val="bg2"/>
              </a:solidFill>
              <a:latin typeface="IBM Plex Sans" panose="020B0503050000000000" pitchFamily="34" charset="0"/>
            </a:endParaRP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Smoother recruiter experience while being away from the office/work space.</a:t>
            </a: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Offers a clean and fast approach to BrassRing functions.</a:t>
            </a: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New features and functionality improvements will be done ONLY in the New UI.</a:t>
            </a:r>
          </a:p>
          <a:p>
            <a:pPr marL="285750" indent="-285750">
              <a:spcAft>
                <a:spcPts val="1200"/>
              </a:spcAft>
              <a:buFont typeface="Arial" panose="020B0604020202020204" pitchFamily="34" charset="0"/>
              <a:buChar char="•"/>
            </a:pPr>
            <a:r>
              <a:rPr lang="en-US" sz="1400" dirty="0">
                <a:solidFill>
                  <a:schemeClr val="bg2"/>
                </a:solidFill>
                <a:latin typeface="IBM Plex Sans" panose="020B0503050000000000" pitchFamily="34" charset="0"/>
              </a:rPr>
              <a:t>Ability to brand the pages and set defaults per persona.</a:t>
            </a:r>
          </a:p>
        </p:txBody>
      </p:sp>
    </p:spTree>
    <p:extLst>
      <p:ext uri="{BB962C8B-B14F-4D97-AF65-F5344CB8AC3E}">
        <p14:creationId xmlns:p14="http://schemas.microsoft.com/office/powerpoint/2010/main" val="372792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0" y="98550"/>
            <a:ext cx="8686800" cy="4473575"/>
          </a:xfrm>
        </p:spPr>
        <p:txBody>
          <a:bodyPr/>
          <a:lstStyle/>
          <a:p>
            <a:pPr>
              <a:lnSpc>
                <a:spcPts val="10200"/>
              </a:lnSpc>
            </a:pPr>
            <a:r>
              <a:rPr lang="en-US" b="0" dirty="0">
                <a:gradFill>
                  <a:gsLst>
                    <a:gs pos="72000">
                      <a:srgbClr val="6E7DFF"/>
                    </a:gs>
                    <a:gs pos="87000">
                      <a:srgbClr val="9D87FF"/>
                    </a:gs>
                    <a:gs pos="0">
                      <a:schemeClr val="accent2">
                        <a:lumMod val="100000"/>
                      </a:schemeClr>
                    </a:gs>
                    <a:gs pos="100000">
                      <a:schemeClr val="accent4"/>
                    </a:gs>
                  </a:gsLst>
                  <a:lin ang="3000000" scaled="0"/>
                </a:gradFill>
              </a:rPr>
              <a:t>Demo</a:t>
            </a:r>
            <a:br>
              <a:rPr lang="en-US" b="0" dirty="0">
                <a:gradFill>
                  <a:gsLst>
                    <a:gs pos="72000">
                      <a:srgbClr val="6E7DFF"/>
                    </a:gs>
                    <a:gs pos="87000">
                      <a:srgbClr val="9D87FF"/>
                    </a:gs>
                    <a:gs pos="0">
                      <a:schemeClr val="accent2">
                        <a:lumMod val="100000"/>
                      </a:schemeClr>
                    </a:gs>
                    <a:gs pos="100000">
                      <a:schemeClr val="accent4"/>
                    </a:gs>
                  </a:gsLst>
                  <a:lin ang="3000000" scaled="0"/>
                </a:gradFill>
              </a:rPr>
            </a:br>
            <a:r>
              <a:rPr lang="en-US" b="0" dirty="0">
                <a:gradFill>
                  <a:gsLst>
                    <a:gs pos="72000">
                      <a:srgbClr val="6E7DFF"/>
                    </a:gs>
                    <a:gs pos="87000">
                      <a:srgbClr val="9D87FF"/>
                    </a:gs>
                    <a:gs pos="0">
                      <a:schemeClr val="accent2">
                        <a:lumMod val="100000"/>
                      </a:schemeClr>
                    </a:gs>
                    <a:gs pos="100000">
                      <a:schemeClr val="accent4"/>
                    </a:gs>
                  </a:gsLst>
                  <a:lin ang="3000000" scaled="0"/>
                </a:gradFill>
              </a:rPr>
              <a:t>–</a:t>
            </a:r>
          </a:p>
        </p:txBody>
      </p:sp>
      <p:sp>
        <p:nvSpPr>
          <p:cNvPr id="3" name="Rectangle 2">
            <a:extLst>
              <a:ext uri="{FF2B5EF4-FFF2-40B4-BE49-F238E27FC236}">
                <a16:creationId xmlns:a16="http://schemas.microsoft.com/office/drawing/2014/main" id="{30353F97-1B12-48A8-A890-E35102502DC2}"/>
              </a:ext>
            </a:extLst>
          </p:cNvPr>
          <p:cNvSpPr/>
          <p:nvPr/>
        </p:nvSpPr>
        <p:spPr>
          <a:xfrm>
            <a:off x="1359463" y="2571750"/>
            <a:ext cx="6700204" cy="60785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IBM Plex Sans"/>
              </a:rPr>
              <a:t>How to use the </a:t>
            </a:r>
            <a:r>
              <a:rPr kumimoji="0" lang="en-US" sz="2000" b="0" i="0" u="none" strike="noStrike" kern="1200" cap="none" spc="0" normalizeH="0" baseline="0" noProof="0" dirty="0">
                <a:ln>
                  <a:noFill/>
                </a:ln>
                <a:solidFill>
                  <a:srgbClr val="000000"/>
                </a:solidFill>
                <a:effectLst/>
                <a:uLnTx/>
                <a:uFillTx/>
                <a:latin typeface="IBM Plex Sans"/>
                <a:ea typeface="+mn-ea"/>
                <a:cs typeface="+mn-cs"/>
              </a:rPr>
              <a:t>BrassRing New UI</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Tree>
    <p:extLst>
      <p:ext uri="{BB962C8B-B14F-4D97-AF65-F5344CB8AC3E}">
        <p14:creationId xmlns:p14="http://schemas.microsoft.com/office/powerpoint/2010/main" val="258698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Candidate Search: Quick Search</a:t>
            </a:r>
          </a:p>
        </p:txBody>
      </p:sp>
      <p:sp>
        <p:nvSpPr>
          <p:cNvPr id="3" name="Content Placeholder 2"/>
          <p:cNvSpPr>
            <a:spLocks noGrp="1"/>
          </p:cNvSpPr>
          <p:nvPr>
            <p:ph idx="1"/>
          </p:nvPr>
        </p:nvSpPr>
        <p:spPr>
          <a:xfrm>
            <a:off x="538716" y="870154"/>
            <a:ext cx="8496824" cy="3263504"/>
          </a:xfrm>
        </p:spPr>
        <p:txBody>
          <a:bodyPr>
            <a:normAutofit/>
          </a:bodyPr>
          <a:lstStyle/>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Quick Search functionality allows the end user a streamlined search for candidates (if access permits), requisitions, or an option of candidates within a req.</a:t>
            </a:r>
          </a:p>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Ability to search for candidate against a requisition and be able to take immediate requisition related actions</a:t>
            </a:r>
          </a:p>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The search bar’s default search option is candidate search.</a:t>
            </a:r>
          </a:p>
          <a:p>
            <a:pPr marL="285750" indent="-285750">
              <a:buFont typeface="Arial" panose="020B0604020202020204" pitchFamily="34" charset="0"/>
              <a:buChar char="•"/>
            </a:pPr>
            <a:r>
              <a:rPr lang="en-US" sz="1600" dirty="0">
                <a:solidFill>
                  <a:schemeClr val="tx1"/>
                </a:solidFill>
                <a:latin typeface="IBM Plex Sans" panose="020B0503050000000000" pitchFamily="34" charset="0"/>
              </a:rPr>
              <a:t>With the quick search feature in the New UI, users can access all advanced features. While using the New UI search, users can save their search criteria for future usage. Saved searches can be easily accessed at a later point of time.</a:t>
            </a:r>
          </a:p>
        </p:txBody>
      </p:sp>
      <p:pic>
        <p:nvPicPr>
          <p:cNvPr id="4" name="Picture 3">
            <a:extLst>
              <a:ext uri="{FF2B5EF4-FFF2-40B4-BE49-F238E27FC236}">
                <a16:creationId xmlns:a16="http://schemas.microsoft.com/office/drawing/2014/main" id="{F5B5F50C-6693-466B-A2CD-5E969CC85E54}"/>
              </a:ext>
            </a:extLst>
          </p:cNvPr>
          <p:cNvPicPr>
            <a:picLocks noChangeAspect="1"/>
          </p:cNvPicPr>
          <p:nvPr/>
        </p:nvPicPr>
        <p:blipFill>
          <a:blip r:embed="rId2"/>
          <a:stretch>
            <a:fillRect/>
          </a:stretch>
        </p:blipFill>
        <p:spPr>
          <a:xfrm>
            <a:off x="3254307" y="3362365"/>
            <a:ext cx="2635385" cy="1581231"/>
          </a:xfrm>
          <a:prstGeom prst="rect">
            <a:avLst/>
          </a:prstGeom>
          <a:ln>
            <a:solidFill>
              <a:srgbClr val="6EA6FF"/>
            </a:solidFill>
          </a:ln>
        </p:spPr>
      </p:pic>
    </p:spTree>
    <p:extLst>
      <p:ext uri="{BB962C8B-B14F-4D97-AF65-F5344CB8AC3E}">
        <p14:creationId xmlns:p14="http://schemas.microsoft.com/office/powerpoint/2010/main" val="374311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Candidate Search: Quick Search</a:t>
            </a:r>
          </a:p>
        </p:txBody>
      </p:sp>
      <p:pic>
        <p:nvPicPr>
          <p:cNvPr id="4" name="Picture 3">
            <a:extLst>
              <a:ext uri="{FF2B5EF4-FFF2-40B4-BE49-F238E27FC236}">
                <a16:creationId xmlns:a16="http://schemas.microsoft.com/office/drawing/2014/main" id="{F5B5F50C-6693-466B-A2CD-5E969CC85E54}"/>
              </a:ext>
            </a:extLst>
          </p:cNvPr>
          <p:cNvPicPr>
            <a:picLocks noChangeAspect="1"/>
          </p:cNvPicPr>
          <p:nvPr/>
        </p:nvPicPr>
        <p:blipFill>
          <a:blip r:embed="rId2"/>
          <a:stretch>
            <a:fillRect/>
          </a:stretch>
        </p:blipFill>
        <p:spPr>
          <a:xfrm>
            <a:off x="207086" y="1034321"/>
            <a:ext cx="3078218" cy="1846931"/>
          </a:xfrm>
          <a:prstGeom prst="rect">
            <a:avLst/>
          </a:prstGeom>
          <a:ln>
            <a:solidFill>
              <a:srgbClr val="6EA6FF"/>
            </a:solidFill>
          </a:ln>
        </p:spPr>
      </p:pic>
      <p:pic>
        <p:nvPicPr>
          <p:cNvPr id="5" name="Picture 4">
            <a:extLst>
              <a:ext uri="{FF2B5EF4-FFF2-40B4-BE49-F238E27FC236}">
                <a16:creationId xmlns:a16="http://schemas.microsoft.com/office/drawing/2014/main" id="{FDBC3D0C-FD1B-4BB5-8B3A-6B66B26D6186}"/>
              </a:ext>
            </a:extLst>
          </p:cNvPr>
          <p:cNvPicPr>
            <a:picLocks noChangeAspect="1"/>
          </p:cNvPicPr>
          <p:nvPr/>
        </p:nvPicPr>
        <p:blipFill>
          <a:blip r:embed="rId3"/>
          <a:stretch>
            <a:fillRect/>
          </a:stretch>
        </p:blipFill>
        <p:spPr>
          <a:xfrm>
            <a:off x="3770027" y="1380253"/>
            <a:ext cx="1804564" cy="510904"/>
          </a:xfrm>
          <a:prstGeom prst="rect">
            <a:avLst/>
          </a:prstGeom>
          <a:ln>
            <a:solidFill>
              <a:schemeClr val="accent1"/>
            </a:solidFill>
          </a:ln>
        </p:spPr>
      </p:pic>
      <p:sp>
        <p:nvSpPr>
          <p:cNvPr id="6" name="Rectangle 5">
            <a:extLst>
              <a:ext uri="{FF2B5EF4-FFF2-40B4-BE49-F238E27FC236}">
                <a16:creationId xmlns:a16="http://schemas.microsoft.com/office/drawing/2014/main" id="{C167ED18-1A8A-4DA5-93D7-D25BFE6E6665}"/>
              </a:ext>
            </a:extLst>
          </p:cNvPr>
          <p:cNvSpPr/>
          <p:nvPr/>
        </p:nvSpPr>
        <p:spPr>
          <a:xfrm>
            <a:off x="3285304" y="1080170"/>
            <a:ext cx="5658786" cy="300082"/>
          </a:xfrm>
          <a:prstGeom prst="rect">
            <a:avLst/>
          </a:prstGeom>
        </p:spPr>
        <p:txBody>
          <a:bodyPr wrap="square">
            <a:spAutoFit/>
          </a:bodyPr>
          <a:lstStyle/>
          <a:p>
            <a:r>
              <a:rPr lang="en-US" b="1" dirty="0"/>
              <a:t>Candidates</a:t>
            </a:r>
            <a:r>
              <a:rPr lang="en-US" dirty="0"/>
              <a:t> - search for criteria in the Talent Record of the candidate. </a:t>
            </a:r>
          </a:p>
        </p:txBody>
      </p:sp>
      <p:sp>
        <p:nvSpPr>
          <p:cNvPr id="7" name="Rectangle 6">
            <a:extLst>
              <a:ext uri="{FF2B5EF4-FFF2-40B4-BE49-F238E27FC236}">
                <a16:creationId xmlns:a16="http://schemas.microsoft.com/office/drawing/2014/main" id="{9FDF5355-9A1C-4A99-8D1E-B897CA2583AD}"/>
              </a:ext>
            </a:extLst>
          </p:cNvPr>
          <p:cNvSpPr/>
          <p:nvPr/>
        </p:nvSpPr>
        <p:spPr>
          <a:xfrm>
            <a:off x="3315284" y="2004419"/>
            <a:ext cx="5658786" cy="300082"/>
          </a:xfrm>
          <a:prstGeom prst="rect">
            <a:avLst/>
          </a:prstGeom>
        </p:spPr>
        <p:txBody>
          <a:bodyPr wrap="square">
            <a:spAutoFit/>
          </a:bodyPr>
          <a:lstStyle/>
          <a:p>
            <a:r>
              <a:rPr lang="en-US" b="1" dirty="0" err="1"/>
              <a:t>Reqs</a:t>
            </a:r>
            <a:r>
              <a:rPr lang="en-US" dirty="0"/>
              <a:t> - search for specific </a:t>
            </a:r>
            <a:r>
              <a:rPr lang="en-US" dirty="0" err="1"/>
              <a:t>reqs</a:t>
            </a:r>
            <a:r>
              <a:rPr lang="en-US" dirty="0"/>
              <a:t>. </a:t>
            </a:r>
          </a:p>
        </p:txBody>
      </p:sp>
      <p:sp>
        <p:nvSpPr>
          <p:cNvPr id="8" name="Rectangle 7">
            <a:extLst>
              <a:ext uri="{FF2B5EF4-FFF2-40B4-BE49-F238E27FC236}">
                <a16:creationId xmlns:a16="http://schemas.microsoft.com/office/drawing/2014/main" id="{D6669429-8D03-4291-94FA-22525A554AA7}"/>
              </a:ext>
            </a:extLst>
          </p:cNvPr>
          <p:cNvSpPr/>
          <p:nvPr/>
        </p:nvSpPr>
        <p:spPr>
          <a:xfrm>
            <a:off x="3324289" y="2605817"/>
            <a:ext cx="5658786" cy="923330"/>
          </a:xfrm>
          <a:prstGeom prst="rect">
            <a:avLst/>
          </a:prstGeom>
        </p:spPr>
        <p:txBody>
          <a:bodyPr wrap="square">
            <a:spAutoFit/>
          </a:bodyPr>
          <a:lstStyle/>
          <a:p>
            <a:r>
              <a:rPr lang="en-US" b="1" dirty="0"/>
              <a:t>Candidates in Req </a:t>
            </a:r>
            <a:r>
              <a:rPr lang="en-US" dirty="0"/>
              <a:t>- used to find candidate in a req (where the candidate might be in multiple </a:t>
            </a:r>
            <a:r>
              <a:rPr lang="en-US" dirty="0" err="1"/>
              <a:t>reqs</a:t>
            </a:r>
            <a:r>
              <a:rPr lang="en-US" dirty="0"/>
              <a:t>). The search presents candidates who meet the search criteria, which are listed with the req number that they are in.</a:t>
            </a:r>
          </a:p>
        </p:txBody>
      </p:sp>
      <p:cxnSp>
        <p:nvCxnSpPr>
          <p:cNvPr id="10" name="Straight Arrow Connector 9">
            <a:extLst>
              <a:ext uri="{FF2B5EF4-FFF2-40B4-BE49-F238E27FC236}">
                <a16:creationId xmlns:a16="http://schemas.microsoft.com/office/drawing/2014/main" id="{8A497533-816B-49BD-B5F0-C9F92DFB0E0A}"/>
              </a:ext>
            </a:extLst>
          </p:cNvPr>
          <p:cNvCxnSpPr>
            <a:cxnSpLocks/>
          </p:cNvCxnSpPr>
          <p:nvPr/>
        </p:nvCxnSpPr>
        <p:spPr>
          <a:xfrm flipV="1">
            <a:off x="2784642" y="1399519"/>
            <a:ext cx="592112" cy="288046"/>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820ED1F-41BD-458F-A401-7894FEF2C5EC}"/>
              </a:ext>
            </a:extLst>
          </p:cNvPr>
          <p:cNvCxnSpPr>
            <a:cxnSpLocks/>
          </p:cNvCxnSpPr>
          <p:nvPr/>
        </p:nvCxnSpPr>
        <p:spPr>
          <a:xfrm>
            <a:off x="2645445" y="2132435"/>
            <a:ext cx="639859" cy="1"/>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AF2D084-03F5-4B55-ACB0-B0BFD487EBA8}"/>
              </a:ext>
            </a:extLst>
          </p:cNvPr>
          <p:cNvCxnSpPr>
            <a:cxnSpLocks/>
          </p:cNvCxnSpPr>
          <p:nvPr/>
        </p:nvCxnSpPr>
        <p:spPr>
          <a:xfrm>
            <a:off x="2517627" y="2715826"/>
            <a:ext cx="712754" cy="165426"/>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E1F61180-5536-474F-9C59-43C2FA3EA50F}"/>
              </a:ext>
            </a:extLst>
          </p:cNvPr>
          <p:cNvSpPr/>
          <p:nvPr/>
        </p:nvSpPr>
        <p:spPr>
          <a:xfrm>
            <a:off x="5658786" y="1352333"/>
            <a:ext cx="3278128" cy="507831"/>
          </a:xfrm>
          <a:prstGeom prst="rect">
            <a:avLst/>
          </a:prstGeom>
        </p:spPr>
        <p:txBody>
          <a:bodyPr wrap="square">
            <a:spAutoFit/>
          </a:bodyPr>
          <a:lstStyle/>
          <a:p>
            <a:r>
              <a:rPr lang="en-US" dirty="0"/>
              <a:t>You can search for terms </a:t>
            </a:r>
            <a:r>
              <a:rPr lang="en-US" i="1" dirty="0"/>
              <a:t>in Name </a:t>
            </a:r>
            <a:r>
              <a:rPr lang="en-US" dirty="0"/>
              <a:t>or terms </a:t>
            </a:r>
            <a:r>
              <a:rPr lang="en-US" i="1" dirty="0"/>
              <a:t>in Resume</a:t>
            </a:r>
            <a:r>
              <a:rPr lang="en-US" dirty="0"/>
              <a:t>. </a:t>
            </a:r>
          </a:p>
        </p:txBody>
      </p:sp>
    </p:spTree>
    <p:extLst>
      <p:ext uri="{BB962C8B-B14F-4D97-AF65-F5344CB8AC3E}">
        <p14:creationId xmlns:p14="http://schemas.microsoft.com/office/powerpoint/2010/main" val="394102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Candidate Search</a:t>
            </a:r>
          </a:p>
        </p:txBody>
      </p:sp>
      <p:sp>
        <p:nvSpPr>
          <p:cNvPr id="3" name="Content Placeholder 2"/>
          <p:cNvSpPr>
            <a:spLocks noGrp="1"/>
          </p:cNvSpPr>
          <p:nvPr>
            <p:ph idx="1"/>
          </p:nvPr>
        </p:nvSpPr>
        <p:spPr>
          <a:xfrm>
            <a:off x="467832" y="870154"/>
            <a:ext cx="8567707" cy="3942914"/>
          </a:xfrm>
        </p:spPr>
        <p:txBody>
          <a:bodyPr>
            <a:normAutofit fontScale="92500" lnSpcReduction="20000"/>
          </a:bodyPr>
          <a:lstStyle/>
          <a:p>
            <a:pPr marL="285750" indent="-285750">
              <a:spcBef>
                <a:spcPts val="0"/>
              </a:spcBef>
              <a:buFont typeface="Arial" panose="020B0604020202020204" pitchFamily="34" charset="0"/>
              <a:buChar char="•"/>
            </a:pPr>
            <a:r>
              <a:rPr lang="en-US" sz="1800" dirty="0">
                <a:solidFill>
                  <a:schemeClr val="tx1"/>
                </a:solidFill>
                <a:latin typeface="IBM Plex Sans" panose="020B0503050000000000" pitchFamily="34" charset="0"/>
              </a:rPr>
              <a:t>The New UI offers all new search functionality with a host of features. Users can perform searches on candidates and requisitions and further, sort them based on their choice of headers. Users can compare candidates directly from search results to find the best match for the requisitions.</a:t>
            </a:r>
          </a:p>
          <a:p>
            <a:pPr>
              <a:spcBef>
                <a:spcPts val="0"/>
              </a:spcBef>
            </a:pPr>
            <a:endParaRPr lang="en-US" sz="18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800" dirty="0">
                <a:solidFill>
                  <a:schemeClr val="tx1"/>
                </a:solidFill>
                <a:latin typeface="IBM Plex Sans" panose="020B0503050000000000" pitchFamily="34" charset="0"/>
              </a:rPr>
              <a:t>Can be configured to ensure OFCCP Compliance. Search information can be logged based on configuration.</a:t>
            </a:r>
          </a:p>
          <a:p>
            <a:pPr marL="285750" indent="-285750">
              <a:spcBef>
                <a:spcPts val="0"/>
              </a:spcBef>
              <a:buFont typeface="Arial" panose="020B0604020202020204" pitchFamily="34" charset="0"/>
              <a:buChar char="•"/>
            </a:pPr>
            <a:endParaRPr lang="en-US" sz="1800" dirty="0">
              <a:solidFill>
                <a:schemeClr val="tx1"/>
              </a:solidFill>
              <a:latin typeface="IBM Plex Sans" panose="020B0503050000000000" pitchFamily="34" charset="0"/>
            </a:endParaRPr>
          </a:p>
          <a:p>
            <a:pPr marL="285750" indent="-285750">
              <a:spcBef>
                <a:spcPts val="0"/>
              </a:spcBef>
              <a:buFont typeface="Arial" panose="020B0604020202020204" pitchFamily="34" charset="0"/>
              <a:buChar char="•"/>
            </a:pPr>
            <a:r>
              <a:rPr lang="en-US" sz="1800" dirty="0">
                <a:solidFill>
                  <a:schemeClr val="tx1"/>
                </a:solidFill>
                <a:latin typeface="IBM Plex Sans" panose="020B0503050000000000" pitchFamily="34" charset="0"/>
              </a:rPr>
              <a:t>Responsive and accessible</a:t>
            </a: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Facetted filter options</a:t>
            </a:r>
            <a:endParaRPr lang="en-US" sz="1800" dirty="0">
              <a:solidFill>
                <a:srgbClr val="FF0000"/>
              </a:solidFill>
              <a:latin typeface="IBM Plex Sans" panose="020B0503050000000000" pitchFamily="34" charset="0"/>
            </a:endParaRP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Type-ahead text functionality</a:t>
            </a: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Updated search engine</a:t>
            </a: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Search bar allows for AND </a:t>
            </a:r>
            <a:r>
              <a:rPr lang="en-US" sz="1800" dirty="0" err="1">
                <a:solidFill>
                  <a:schemeClr val="tx1"/>
                </a:solidFill>
                <a:latin typeface="IBM Plex Sans" panose="020B0503050000000000" pitchFamily="34" charset="0"/>
              </a:rPr>
              <a:t>and</a:t>
            </a:r>
            <a:r>
              <a:rPr lang="en-US" sz="1800" dirty="0">
                <a:solidFill>
                  <a:schemeClr val="tx1"/>
                </a:solidFill>
                <a:latin typeface="IBM Plex Sans" panose="020B0503050000000000" pitchFamily="34" charset="0"/>
              </a:rPr>
              <a:t> OR Boolean string searches</a:t>
            </a:r>
          </a:p>
          <a:p>
            <a:pPr marL="285750" indent="-285750">
              <a:buFont typeface="Arial" panose="020B0604020202020204" pitchFamily="34" charset="0"/>
              <a:buChar char="•"/>
            </a:pPr>
            <a:r>
              <a:rPr lang="en-US" sz="1800" dirty="0">
                <a:solidFill>
                  <a:schemeClr val="tx1"/>
                </a:solidFill>
                <a:latin typeface="IBM Plex Sans" panose="020B0503050000000000" pitchFamily="34" charset="0"/>
              </a:rPr>
              <a:t>Overnight Search and Talent Match are not currently available in the New UI.</a:t>
            </a:r>
          </a:p>
          <a:p>
            <a:pPr>
              <a:spcBef>
                <a:spcPts val="0"/>
              </a:spcBef>
            </a:pPr>
            <a:endParaRPr lang="en-US" sz="1800" dirty="0">
              <a:solidFill>
                <a:srgbClr val="264A60"/>
              </a:solidFill>
              <a:latin typeface="IBM Plex Sans" panose="020B0503050000000000" pitchFamily="34" charset="0"/>
            </a:endParaRPr>
          </a:p>
        </p:txBody>
      </p:sp>
    </p:spTree>
    <p:extLst>
      <p:ext uri="{BB962C8B-B14F-4D97-AF65-F5344CB8AC3E}">
        <p14:creationId xmlns:p14="http://schemas.microsoft.com/office/powerpoint/2010/main" val="272117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273844"/>
            <a:ext cx="8920406" cy="596311"/>
          </a:xfrm>
        </p:spPr>
        <p:txBody>
          <a:bodyPr>
            <a:normAutofit/>
          </a:bodyPr>
          <a:lstStyle/>
          <a:p>
            <a:r>
              <a:rPr lang="en-US" sz="3000" dirty="0">
                <a:solidFill>
                  <a:schemeClr val="tx1"/>
                </a:solidFill>
                <a:latin typeface="IBM Plex Sans" panose="020B0503050000000000" pitchFamily="34" charset="0"/>
              </a:rPr>
              <a:t>Candidate Search: OFCCP</a:t>
            </a:r>
          </a:p>
        </p:txBody>
      </p:sp>
      <p:sp>
        <p:nvSpPr>
          <p:cNvPr id="3" name="Content Placeholder 2"/>
          <p:cNvSpPr>
            <a:spLocks noGrp="1"/>
          </p:cNvSpPr>
          <p:nvPr>
            <p:ph idx="1"/>
          </p:nvPr>
        </p:nvSpPr>
        <p:spPr>
          <a:xfrm>
            <a:off x="545804" y="870154"/>
            <a:ext cx="8489735" cy="3263504"/>
          </a:xfrm>
        </p:spPr>
        <p:txBody>
          <a:bodyPr>
            <a:normAutofit/>
          </a:bodyPr>
          <a:lstStyle/>
          <a:p>
            <a:r>
              <a:rPr lang="en-US" sz="1800" dirty="0">
                <a:solidFill>
                  <a:schemeClr val="tx1"/>
                </a:solidFill>
                <a:latin typeface="IBM Plex Sans" panose="020B0503050000000000" pitchFamily="34" charset="0"/>
              </a:rPr>
              <a:t>If your company requires OFCCP requisition selection or search reasons, the system will manage this two ways:</a:t>
            </a:r>
          </a:p>
          <a:p>
            <a:pPr marL="682625" lvl="2" indent="-285750">
              <a:buFont typeface="Arial" panose="020B0604020202020204" pitchFamily="34" charset="0"/>
              <a:buChar char="•"/>
            </a:pPr>
            <a:r>
              <a:rPr lang="en-US" sz="1800" dirty="0">
                <a:solidFill>
                  <a:schemeClr val="tx1"/>
                </a:solidFill>
                <a:latin typeface="IBM Plex Sans" panose="020B0503050000000000" pitchFamily="34" charset="0"/>
              </a:rPr>
              <a:t>When using the search bar, if the user enters anything other than candidate name or candidate reference number to search upon, once they press enter on the search, the OFCCP screen will come up before they have access to the search results.</a:t>
            </a:r>
          </a:p>
          <a:p>
            <a:pPr marL="682625" lvl="2" indent="-285750">
              <a:buFont typeface="Arial" panose="020B0604020202020204" pitchFamily="34" charset="0"/>
              <a:buChar char="•"/>
            </a:pPr>
            <a:r>
              <a:rPr lang="en-US" sz="1800" dirty="0">
                <a:solidFill>
                  <a:schemeClr val="tx1"/>
                </a:solidFill>
                <a:latin typeface="IBM Plex Sans" panose="020B0503050000000000" pitchFamily="34" charset="0"/>
              </a:rPr>
              <a:t>If electing to start from the Menu – Candidate Search, the filters will be locked.  The user will be required to enter their OFCCP information prior to having access to the search criteria.</a:t>
            </a:r>
          </a:p>
        </p:txBody>
      </p:sp>
    </p:spTree>
    <p:extLst>
      <p:ext uri="{BB962C8B-B14F-4D97-AF65-F5344CB8AC3E}">
        <p14:creationId xmlns:p14="http://schemas.microsoft.com/office/powerpoint/2010/main" val="2276992534"/>
      </p:ext>
    </p:extLst>
  </p:cSld>
  <p:clrMapOvr>
    <a:masterClrMapping/>
  </p:clrMapOvr>
</p:sld>
</file>

<file path=ppt/theme/theme1.xml><?xml version="1.0" encoding="utf-8"?>
<a:theme xmlns:a="http://schemas.openxmlformats.org/drawingml/2006/main" name="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CB59F96B-D893-E545-AC82-604AA9AE6CB9}"/>
    </a:ext>
  </a:extLst>
</a:theme>
</file>

<file path=ppt/theme/theme2.xml><?xml version="1.0" encoding="utf-8"?>
<a:theme xmlns:a="http://schemas.openxmlformats.org/drawingml/2006/main" name="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3.xml><?xml version="1.0" encoding="utf-8"?>
<a:theme xmlns:a="http://schemas.openxmlformats.org/drawingml/2006/main" name="wht_background_2017">
  <a:themeElements>
    <a:clrScheme name="Custom 5">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79B1078-1045-354B-9F07-06E0784FD1C7}"/>
    </a:ext>
  </a:extLst>
</a:theme>
</file>

<file path=ppt/theme/theme4.xml><?xml version="1.0" encoding="utf-8"?>
<a:theme xmlns:a="http://schemas.openxmlformats.org/drawingml/2006/main" name="1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Watson_presentation_template</Template>
  <TotalTime>6897</TotalTime>
  <Words>4177</Words>
  <Application>Microsoft Office PowerPoint</Application>
  <PresentationFormat>On-screen Show (16:9)</PresentationFormat>
  <Paragraphs>201</Paragraphs>
  <Slides>26</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Courier New</vt:lpstr>
      <vt:lpstr>HelvNeue for IBM</vt:lpstr>
      <vt:lpstr>IBM Plex Sans</vt:lpstr>
      <vt:lpstr>Wingdings</vt:lpstr>
      <vt:lpstr>blk_background_2017</vt:lpstr>
      <vt:lpstr>gry_background_2017</vt:lpstr>
      <vt:lpstr>wht_background_2017</vt:lpstr>
      <vt:lpstr>1_gry_background_2017</vt:lpstr>
      <vt:lpstr> New User Interface (UI)  IBM Kenexa BrassRing on Cloud   — Client Training and Enablement Session IBM Watson Talent June 19th, 2019 </vt:lpstr>
      <vt:lpstr>PowerPoint Presentation</vt:lpstr>
      <vt:lpstr>Overview and Benefits</vt:lpstr>
      <vt:lpstr>Overview and Benefits</vt:lpstr>
      <vt:lpstr>Demo –</vt:lpstr>
      <vt:lpstr>Candidate Search: Quick Search</vt:lpstr>
      <vt:lpstr>Candidate Search: Quick Search</vt:lpstr>
      <vt:lpstr>Candidate Search</vt:lpstr>
      <vt:lpstr>Candidate Search: OFCCP</vt:lpstr>
      <vt:lpstr>Candidate Search: Boolean</vt:lpstr>
      <vt:lpstr>Working with Reqs</vt:lpstr>
      <vt:lpstr>Working with Reqs: Req Folder</vt:lpstr>
      <vt:lpstr>Working with Reqs: Req Folder</vt:lpstr>
      <vt:lpstr>Talent Record</vt:lpstr>
      <vt:lpstr>Talent Record</vt:lpstr>
      <vt:lpstr>Visualizations</vt:lpstr>
      <vt:lpstr>Visualizations</vt:lpstr>
      <vt:lpstr>FAQs</vt:lpstr>
      <vt:lpstr>FAQs</vt:lpstr>
      <vt:lpstr>FAQs</vt:lpstr>
      <vt:lpstr>FAQs</vt:lpstr>
      <vt:lpstr>FAQs</vt:lpstr>
      <vt:lpstr>Coming Soon</vt:lpstr>
      <vt:lpstr>Coming Soon</vt:lpstr>
      <vt:lpstr>Resources</vt:lpstr>
      <vt:lpstr>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creator>Becky Hui Chan</dc:creator>
  <cp:lastModifiedBy>Claudia Arens</cp:lastModifiedBy>
  <cp:revision>179</cp:revision>
  <dcterms:created xsi:type="dcterms:W3CDTF">2018-03-01T22:47:15Z</dcterms:created>
  <dcterms:modified xsi:type="dcterms:W3CDTF">2019-06-19T13:02:10Z</dcterms:modified>
</cp:coreProperties>
</file>