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45" r:id="rId2"/>
    <p:sldMasterId id="2147483781" r:id="rId3"/>
    <p:sldMasterId id="2147483830" r:id="rId4"/>
  </p:sldMasterIdLst>
  <p:notesMasterIdLst>
    <p:notesMasterId r:id="rId33"/>
  </p:notesMasterIdLst>
  <p:handoutMasterIdLst>
    <p:handoutMasterId r:id="rId34"/>
  </p:handoutMasterIdLst>
  <p:sldIdLst>
    <p:sldId id="338" r:id="rId5"/>
    <p:sldId id="457" r:id="rId6"/>
    <p:sldId id="458" r:id="rId7"/>
    <p:sldId id="349" r:id="rId8"/>
    <p:sldId id="330" r:id="rId9"/>
    <p:sldId id="438" r:id="rId10"/>
    <p:sldId id="425" r:id="rId11"/>
    <p:sldId id="410" r:id="rId12"/>
    <p:sldId id="421" r:id="rId13"/>
    <p:sldId id="422" r:id="rId14"/>
    <p:sldId id="394" r:id="rId15"/>
    <p:sldId id="420" r:id="rId16"/>
    <p:sldId id="414" r:id="rId17"/>
    <p:sldId id="430" r:id="rId18"/>
    <p:sldId id="431" r:id="rId19"/>
    <p:sldId id="432" r:id="rId20"/>
    <p:sldId id="435" r:id="rId21"/>
    <p:sldId id="437" r:id="rId22"/>
    <p:sldId id="407" r:id="rId23"/>
    <p:sldId id="337" r:id="rId24"/>
    <p:sldId id="403" r:id="rId25"/>
    <p:sldId id="426" r:id="rId26"/>
    <p:sldId id="427" r:id="rId27"/>
    <p:sldId id="397" r:id="rId28"/>
    <p:sldId id="333" r:id="rId29"/>
    <p:sldId id="417" r:id="rId30"/>
    <p:sldId id="416" r:id="rId31"/>
    <p:sldId id="288"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EA6FF"/>
    <a:srgbClr val="F3F3F3"/>
    <a:srgbClr val="F7F3F1"/>
    <a:srgbClr val="DCDCDC"/>
    <a:srgbClr val="8C8C8C"/>
    <a:srgbClr val="3D3D3D"/>
    <a:srgbClr val="051B75"/>
    <a:srgbClr val="BB8EFF"/>
    <a:srgbClr val="20D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3883" autoAdjust="0"/>
  </p:normalViewPr>
  <p:slideViewPr>
    <p:cSldViewPr snapToGrid="0" snapToObjects="1" showGuides="1">
      <p:cViewPr varScale="1">
        <p:scale>
          <a:sx n="105" d="100"/>
          <a:sy n="105" d="100"/>
        </p:scale>
        <p:origin x="268" y="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11876-243E-CE4F-BE13-763CA6DCA1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2A1DE-898A-AE45-912C-AA03C3E3AF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8F3ABF-AEBA-AC44-AEBE-FB25EEA7F44D}" type="datetimeFigureOut">
              <a:rPr lang="en-US" smtClean="0"/>
              <a:t>12/17/2019</a:t>
            </a:fld>
            <a:endParaRPr lang="en-US"/>
          </a:p>
        </p:txBody>
      </p:sp>
      <p:sp>
        <p:nvSpPr>
          <p:cNvPr id="4" name="Footer Placeholder 3">
            <a:extLst>
              <a:ext uri="{FF2B5EF4-FFF2-40B4-BE49-F238E27FC236}">
                <a16:creationId xmlns:a16="http://schemas.microsoft.com/office/drawing/2014/main" id="{8B6B91E4-0073-9443-82F8-F1363C78AC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D1623-1E55-3F4A-BA9C-FDCECA242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BDE4E-C6A5-2944-967B-245D298FDE8C}" type="slidenum">
              <a:rPr lang="en-US" smtClean="0"/>
              <a:t>‹#›</a:t>
            </a:fld>
            <a:endParaRPr lang="en-US"/>
          </a:p>
        </p:txBody>
      </p:sp>
    </p:spTree>
    <p:extLst>
      <p:ext uri="{BB962C8B-B14F-4D97-AF65-F5344CB8AC3E}">
        <p14:creationId xmlns:p14="http://schemas.microsoft.com/office/powerpoint/2010/main" val="318914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24</a:t>
            </a:fld>
            <a:endParaRPr lang="en-US" dirty="0"/>
          </a:p>
        </p:txBody>
      </p:sp>
    </p:spTree>
    <p:extLst>
      <p:ext uri="{BB962C8B-B14F-4D97-AF65-F5344CB8AC3E}">
        <p14:creationId xmlns:p14="http://schemas.microsoft.com/office/powerpoint/2010/main" val="1849009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4619"/>
            <a:ext cx="685799" cy="639314"/>
          </a:xfrm>
          <a:prstGeom prst="rect">
            <a:avLst/>
          </a:prstGeom>
        </p:spPr>
      </p:pic>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Tree>
    <p:extLst>
      <p:ext uri="{BB962C8B-B14F-4D97-AF65-F5344CB8AC3E}">
        <p14:creationId xmlns:p14="http://schemas.microsoft.com/office/powerpoint/2010/main" val="12568061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78041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25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9399817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336553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914750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24499004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11601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5258284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863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053513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433291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5992013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6272585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89351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5211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1139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44706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54125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8197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07255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991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593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482048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5473280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1573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79856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7733528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dirty="0"/>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2927832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022500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117185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5349083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261120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8267770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6654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4689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664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15823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24536820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237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5630974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7554598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227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8390822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116912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85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0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024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238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3365" t="24616" r="33365" b="22735"/>
          <a:stretch/>
        </p:blipFill>
        <p:spPr>
          <a:xfrm>
            <a:off x="8247185" y="4270238"/>
            <a:ext cx="826477" cy="7357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61393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84037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93923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4288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4049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8251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1596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33155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86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rot="10800000">
            <a:off x="7079162" y="0"/>
            <a:ext cx="2064836"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2" name="Rectangle 1"/>
          <p:cNvSpPr/>
          <p:nvPr userDrawn="1"/>
        </p:nvSpPr>
        <p:spPr>
          <a:xfrm>
            <a:off x="-7437" y="0"/>
            <a:ext cx="7086600"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4" name="Title 3"/>
          <p:cNvSpPr>
            <a:spLocks noGrp="1"/>
          </p:cNvSpPr>
          <p:nvPr>
            <p:ph type="title"/>
          </p:nvPr>
        </p:nvSpPr>
        <p:spPr>
          <a:xfrm>
            <a:off x="221162"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1" y="4314619"/>
            <a:ext cx="685799" cy="639314"/>
          </a:xfrm>
          <a:prstGeom prst="rect">
            <a:avLst/>
          </a:prstGeom>
        </p:spPr>
      </p:pic>
      <p:pic>
        <p:nvPicPr>
          <p:cNvPr id="7" name="Picture 6">
            <a:extLst>
              <a:ext uri="{FF2B5EF4-FFF2-40B4-BE49-F238E27FC236}">
                <a16:creationId xmlns:a16="http://schemas.microsoft.com/office/drawing/2014/main" id="{F44E0C07-3BD5-6E4C-B02C-C4B734B67376}"/>
              </a:ext>
            </a:extLst>
          </p:cNvPr>
          <p:cNvPicPr>
            <a:picLocks noChangeAspect="1"/>
          </p:cNvPicPr>
          <p:nvPr userDrawn="1"/>
        </p:nvPicPr>
        <p:blipFill>
          <a:blip r:embed="rId3"/>
          <a:stretch>
            <a:fillRect/>
          </a:stretch>
        </p:blipFill>
        <p:spPr>
          <a:xfrm>
            <a:off x="-8872" y="4552569"/>
            <a:ext cx="1854877" cy="570380"/>
          </a:xfrm>
          <a:prstGeom prst="rect">
            <a:avLst/>
          </a:prstGeom>
        </p:spPr>
      </p:pic>
      <p:sp>
        <p:nvSpPr>
          <p:cNvPr id="9" name="Footer Placeholder 1">
            <a:extLst>
              <a:ext uri="{FF2B5EF4-FFF2-40B4-BE49-F238E27FC236}">
                <a16:creationId xmlns:a16="http://schemas.microsoft.com/office/drawing/2014/main" id="{F6DA36F3-6450-D24F-9340-43FD32086944}"/>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2019 IBM Corporation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6096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742464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3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375594"/>
          </a:xfrm>
        </p:spPr>
        <p:txBody>
          <a:bodyPr/>
          <a:lstStyle/>
          <a:p>
            <a:r>
              <a:rPr lang="en-US"/>
              <a:t>Click icon to add table</a:t>
            </a:r>
          </a:p>
        </p:txBody>
      </p:sp>
    </p:spTree>
    <p:extLst>
      <p:ext uri="{BB962C8B-B14F-4D97-AF65-F5344CB8AC3E}">
        <p14:creationId xmlns:p14="http://schemas.microsoft.com/office/powerpoint/2010/main" val="32134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2135056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94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p:txBody>
      </p:sp>
    </p:spTree>
    <p:extLst>
      <p:ext uri="{BB962C8B-B14F-4D97-AF65-F5344CB8AC3E}">
        <p14:creationId xmlns:p14="http://schemas.microsoft.com/office/powerpoint/2010/main" val="165285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7786" cy="1526772"/>
          </a:xfrm>
          <a:prstGeom prst="rect">
            <a:avLst/>
          </a:prstGeom>
        </p:spPr>
      </p:pic>
    </p:spTree>
    <p:extLst>
      <p:ext uri="{BB962C8B-B14F-4D97-AF65-F5344CB8AC3E}">
        <p14:creationId xmlns:p14="http://schemas.microsoft.com/office/powerpoint/2010/main" val="73108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3082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over Slide">
    <p:bg>
      <p:bgPr>
        <a:gradFill>
          <a:gsLst>
            <a:gs pos="0">
              <a:schemeClr val="accent2"/>
            </a:gs>
            <a:gs pos="100000">
              <a:srgbClr val="7D80FF"/>
            </a:gs>
            <a:gs pos="100000">
              <a:schemeClr val="accent4"/>
            </a:gs>
          </a:gsLst>
          <a:lin ang="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4619"/>
            <a:ext cx="685799" cy="639314"/>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2642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85505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81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6829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49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91269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43763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83762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91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5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87230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09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205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101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872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04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66598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49253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651282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171387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2058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111166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75148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6805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33692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45367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502749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9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120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40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03830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1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59304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036767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5598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71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754658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358667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994172"/>
          </a:xfrm>
        </p:spPr>
        <p:txBody>
          <a:bodyPr/>
          <a:lstStyle>
            <a:lvl1pPr>
              <a:defRPr>
                <a:solidFill>
                  <a:srgbClr val="264A60"/>
                </a:solidFill>
                <a:latin typeface="HelvNeue for IBM"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15134" y="1369219"/>
            <a:ext cx="8920406" cy="3263504"/>
          </a:xfrm>
        </p:spPr>
        <p:txBody>
          <a:bodyPr/>
          <a:lstStyle>
            <a:lvl1pPr>
              <a:defRPr>
                <a:solidFill>
                  <a:schemeClr val="bg1"/>
                </a:solidFill>
                <a:latin typeface="HelvNeue for IBM" panose="020B0604020202020204" pitchFamily="34" charset="0"/>
              </a:defRPr>
            </a:lvl1pPr>
            <a:lvl2pPr>
              <a:defRPr>
                <a:solidFill>
                  <a:srgbClr val="264A60"/>
                </a:solidFill>
                <a:latin typeface="HelvNeue for IBM" panose="020B0604020202020204" pitchFamily="34" charset="0"/>
              </a:defRPr>
            </a:lvl2pPr>
            <a:lvl3pPr>
              <a:defRPr>
                <a:solidFill>
                  <a:srgbClr val="264A60"/>
                </a:solidFill>
                <a:latin typeface="HelvNeue for IBM" panose="020B0604020202020204" pitchFamily="34" charset="0"/>
              </a:defRPr>
            </a:lvl3pPr>
            <a:lvl4pPr>
              <a:defRPr>
                <a:solidFill>
                  <a:srgbClr val="264A60"/>
                </a:solidFill>
                <a:latin typeface="HelvNeue for IBM" panose="020B0604020202020204" pitchFamily="34" charset="0"/>
              </a:defRPr>
            </a:lvl4pPr>
            <a:lvl5pPr>
              <a:defRPr>
                <a:solidFill>
                  <a:srgbClr val="264A60"/>
                </a:solidFill>
                <a:latin typeface="HelvNeue for IBM"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403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98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675255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569089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31524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1342803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557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7889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862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74976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52557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3660171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60641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523726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885081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0912059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image" Target="../media/image4.png"/><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image" Target="../media/image4.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theme" Target="../theme/theme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8" Type="http://schemas.openxmlformats.org/officeDocument/2006/relationships/slideLayout" Target="../slideLayouts/slideLayout83.xml"/><Relationship Id="rId3"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image" Target="../media/image4.png"/><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theme" Target="../theme/theme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8" Type="http://schemas.openxmlformats.org/officeDocument/2006/relationships/slideLayout" Target="../slideLayouts/slideLayout118.xml"/><Relationship Id="rId3"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pic>
        <p:nvPicPr>
          <p:cNvPr id="11" name="Picture 10">
            <a:extLst>
              <a:ext uri="{FF2B5EF4-FFF2-40B4-BE49-F238E27FC236}">
                <a16:creationId xmlns:a16="http://schemas.microsoft.com/office/drawing/2014/main" id="{3DB9C487-8FC3-3D4E-BB54-543ECB6C6D45}"/>
              </a:ext>
            </a:extLst>
          </p:cNvPr>
          <p:cNvPicPr>
            <a:picLocks noChangeAspect="1"/>
          </p:cNvPicPr>
          <p:nvPr userDrawn="1"/>
        </p:nvPicPr>
        <p:blipFill>
          <a:blip r:embed="rId40"/>
          <a:stretch>
            <a:fillRect/>
          </a:stretch>
        </p:blipFill>
        <p:spPr>
          <a:xfrm>
            <a:off x="-8872" y="4552569"/>
            <a:ext cx="1854877" cy="570380"/>
          </a:xfrm>
          <a:prstGeom prst="rect">
            <a:avLst/>
          </a:prstGeom>
        </p:spPr>
      </p:pic>
      <p:sp>
        <p:nvSpPr>
          <p:cNvPr id="12" name="Footer Placeholder 1">
            <a:extLst>
              <a:ext uri="{FF2B5EF4-FFF2-40B4-BE49-F238E27FC236}">
                <a16:creationId xmlns:a16="http://schemas.microsoft.com/office/drawing/2014/main" id="{BAFCBDC9-B974-824E-8D59-79650130831B}"/>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2019 IBM Corporation</a:t>
            </a:r>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826" r:id="rId2"/>
    <p:sldLayoutId id="2147483828" r:id="rId3"/>
    <p:sldLayoutId id="2147483827" r:id="rId4"/>
    <p:sldLayoutId id="2147483674" r:id="rId5"/>
    <p:sldLayoutId id="2147483819"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822" r:id="rId37"/>
    <p:sldLayoutId id="2147483707" r:id="rId38"/>
  </p:sldLayoutIdLst>
  <p:hf sldNum="0"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pic>
        <p:nvPicPr>
          <p:cNvPr id="6" name="Picture 5">
            <a:extLst>
              <a:ext uri="{FF2B5EF4-FFF2-40B4-BE49-F238E27FC236}">
                <a16:creationId xmlns:a16="http://schemas.microsoft.com/office/drawing/2014/main" id="{A890A53A-9C76-AE49-A5AC-E96C6C91AD14}"/>
              </a:ext>
            </a:extLst>
          </p:cNvPr>
          <p:cNvPicPr>
            <a:picLocks noChangeAspect="1"/>
          </p:cNvPicPr>
          <p:nvPr userDrawn="1"/>
        </p:nvPicPr>
        <p:blipFill>
          <a:blip r:embed="rId39"/>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838E5AAC-B6E5-CE43-B95E-C10DD5F3FC1A}"/>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2019 IBM Corporation</a:t>
            </a:r>
          </a:p>
        </p:txBody>
      </p:sp>
    </p:spTree>
    <p:extLst>
      <p:ext uri="{BB962C8B-B14F-4D97-AF65-F5344CB8AC3E}">
        <p14:creationId xmlns:p14="http://schemas.microsoft.com/office/powerpoint/2010/main" val="16397314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829"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824" r:id="rId35"/>
    <p:sldLayoutId id="2147483780" r:id="rId36"/>
    <p:sldLayoutId id="2147483867" r:id="rId37"/>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pic>
        <p:nvPicPr>
          <p:cNvPr id="6" name="Picture 5">
            <a:extLst>
              <a:ext uri="{FF2B5EF4-FFF2-40B4-BE49-F238E27FC236}">
                <a16:creationId xmlns:a16="http://schemas.microsoft.com/office/drawing/2014/main" id="{0FBFD3BC-3F09-2648-8A4C-0B1BB9C5C1D6}"/>
              </a:ext>
            </a:extLst>
          </p:cNvPr>
          <p:cNvPicPr>
            <a:picLocks noChangeAspect="1"/>
          </p:cNvPicPr>
          <p:nvPr userDrawn="1"/>
        </p:nvPicPr>
        <p:blipFill>
          <a:blip r:embed="rId37"/>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74A8DE0E-4643-AB48-8185-8191FC0DAAB5}"/>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2019 IBM Corporation</a:t>
            </a:r>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dirty="0"/>
          </a:p>
        </p:txBody>
      </p:sp>
      <p:pic>
        <p:nvPicPr>
          <p:cNvPr id="6" name="Picture 5">
            <a:extLst>
              <a:ext uri="{FF2B5EF4-FFF2-40B4-BE49-F238E27FC236}">
                <a16:creationId xmlns:a16="http://schemas.microsoft.com/office/drawing/2014/main" id="{A890A53A-9C76-AE49-A5AC-E96C6C91AD14}"/>
              </a:ext>
            </a:extLst>
          </p:cNvPr>
          <p:cNvPicPr>
            <a:picLocks noChangeAspect="1"/>
          </p:cNvPicPr>
          <p:nvPr userDrawn="1"/>
        </p:nvPicPr>
        <p:blipFill>
          <a:blip r:embed="rId38"/>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838E5AAC-B6E5-CE43-B95E-C10DD5F3FC1A}"/>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2018 IBM Corporation</a:t>
            </a:r>
          </a:p>
        </p:txBody>
      </p:sp>
    </p:spTree>
    <p:extLst>
      <p:ext uri="{BB962C8B-B14F-4D97-AF65-F5344CB8AC3E}">
        <p14:creationId xmlns:p14="http://schemas.microsoft.com/office/powerpoint/2010/main" val="16111165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5.xml"/><Relationship Id="rId4" Type="http://schemas.openxmlformats.org/officeDocument/2006/relationships/hyperlink" Target="https://www.ibm.com/support/knowledgecenter/SSEUFV/2_Configuration/6_Reports/3_ConfigureStandardReport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8" Type="http://schemas.openxmlformats.org/officeDocument/2006/relationships/hyperlink" Target="https://ibm.webex.com/ibm/j.php?RGID=rdfeb535163bf9f94571780dc8a58b3a8" TargetMode="External"/><Relationship Id="rId3" Type="http://schemas.openxmlformats.org/officeDocument/2006/relationships/hyperlink" Target="https://ibm.webex.com/ibm/j.php?RGID=rb9942f1e77985f2d83830fa52a751c09" TargetMode="External"/><Relationship Id="rId7" Type="http://schemas.openxmlformats.org/officeDocument/2006/relationships/hyperlink" Target="https://ibm.webex.com/ibm/j.php?RGID=r04e8dd84b6e31ee038dbdabb078b6d68" TargetMode="External"/><Relationship Id="rId2" Type="http://schemas.openxmlformats.org/officeDocument/2006/relationships/hyperlink" Target="https://ibm.webex.com/ibm/j.php?RGID=r92fa72a408a7869b7167f8fedaa5cbb6" TargetMode="External"/><Relationship Id="rId1" Type="http://schemas.openxmlformats.org/officeDocument/2006/relationships/slideLayout" Target="../slideLayouts/slideLayout2.xml"/><Relationship Id="rId6" Type="http://schemas.openxmlformats.org/officeDocument/2006/relationships/hyperlink" Target="https://ibm.webex.com/ibm/j.php?RGID=r89f900cd39678ebeec74dfc24695ed23" TargetMode="External"/><Relationship Id="rId5" Type="http://schemas.openxmlformats.org/officeDocument/2006/relationships/hyperlink" Target="https://ibm.webex.com/ibm/j.php?RGID=r18d0cc4818f2eda7c32195ae50ebf80b" TargetMode="External"/><Relationship Id="rId10" Type="http://schemas.openxmlformats.org/officeDocument/2006/relationships/hyperlink" Target="https://ec.yourlearning.ibm.com/w3/series/10029273?other=All&amp;track=All%20Tracks&amp;layout=grid" TargetMode="External"/><Relationship Id="rId4" Type="http://schemas.openxmlformats.org/officeDocument/2006/relationships/hyperlink" Target="https://ibm.webex.com/ibm/j.php?RGID=r2ac2b47c4629b856a41b2b5e9efdd657" TargetMode="External"/><Relationship Id="rId9" Type="http://schemas.openxmlformats.org/officeDocument/2006/relationships/hyperlink" Target="http://www.ibm.com/support/docview.wss?uid=swg2705065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bm.com/support/knowledgecenter/SSEUFV/1_GettingStarted/1a_NewUIFAQ.html" TargetMode="External"/><Relationship Id="rId2" Type="http://schemas.openxmlformats.org/officeDocument/2006/relationships/hyperlink" Target="https://www.ibm.com/support/knowledgecenter/SSEUFV/1_GettingStarted/1a_MigrationDoc.html" TargetMode="External"/><Relationship Id="rId1" Type="http://schemas.openxmlformats.org/officeDocument/2006/relationships/slideLayout" Target="../slideLayouts/slideLayout75.xml"/><Relationship Id="rId6" Type="http://schemas.openxmlformats.org/officeDocument/2006/relationships/hyperlink" Target="https://www.ibm.com/support/knowledgecenter/SSEUFV/1_GettingStarted/2_AccessBR.html" TargetMode="External"/><Relationship Id="rId5" Type="http://schemas.openxmlformats.org/officeDocument/2006/relationships/hyperlink" Target="https://www.ibm.com/support/knowledgecenter/SSEUFV/2_Configuration/2_UserManagement/1_ConfigureUI.html" TargetMode="External"/><Relationship Id="rId4" Type="http://schemas.openxmlformats.org/officeDocument/2006/relationships/hyperlink" Target="https://www.ibm.com/support/knowledgecenter/SSEUFV/2_Configuration/2_UserManagement/3_ManagePersonaGroups.html"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ibm.com/support/knowledgecenter/SSEUFV/14_Training/2EnablementSessions.html" TargetMode="Externa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hyperlink" Target="https://www.ibm.com/support/knowledgecenter/SSEUFV/14_Training/4_BrassRingAndWBTraining.html" TargetMode="Externa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hyperlink" Target="https://ibm.webex.com/ibm/j.php?RGID=rc73c104df8bac91cc1a50a713f0dc75a" TargetMode="External"/><Relationship Id="rId3" Type="http://schemas.openxmlformats.org/officeDocument/2006/relationships/hyperlink" Target="https://ibm.webex.com/ibm/j.php?RGID=r2dd1f36b65bc9d9526e9c9f1e48f1aaf" TargetMode="External"/><Relationship Id="rId7" Type="http://schemas.openxmlformats.org/officeDocument/2006/relationships/hyperlink" Target="https://ibm.webex.com/ibm/j.php?RGID=r6bba5aefd3b0e99998633f3075064dde" TargetMode="External"/><Relationship Id="rId2" Type="http://schemas.openxmlformats.org/officeDocument/2006/relationships/hyperlink" Target="https://ibm.webex.com/ibm/j.php?RGID=rf398aebb385b43b183b1106abf290361" TargetMode="External"/><Relationship Id="rId1" Type="http://schemas.openxmlformats.org/officeDocument/2006/relationships/slideLayout" Target="../slideLayouts/slideLayout2.xml"/><Relationship Id="rId6" Type="http://schemas.openxmlformats.org/officeDocument/2006/relationships/hyperlink" Target="https://ibm.webex.com/ibm/j.php?RGID=r8fc1848f5af678516f23118a9f138dc8" TargetMode="External"/><Relationship Id="rId11" Type="http://schemas.openxmlformats.org/officeDocument/2006/relationships/hyperlink" Target="https://ec.yourlearning.ibm.com/w3/series/10060835" TargetMode="External"/><Relationship Id="rId5" Type="http://schemas.openxmlformats.org/officeDocument/2006/relationships/hyperlink" Target="https://ibm.webex.com/ibm/j.php?RGID=r4da995074be85639a215d32bf707af7d" TargetMode="External"/><Relationship Id="rId10" Type="http://schemas.openxmlformats.org/officeDocument/2006/relationships/hyperlink" Target="https://www.ibm.com/support/knowledgecenter/SSDLQA/2_Assess_Training/1UpcomingEnablements.html" TargetMode="External"/><Relationship Id="rId4" Type="http://schemas.openxmlformats.org/officeDocument/2006/relationships/hyperlink" Target="https://ibm.webex.com/ibm/j.php?RGID=rba9c35b35c1bee41b6fa8080bc63da64" TargetMode="External"/><Relationship Id="rId9" Type="http://schemas.openxmlformats.org/officeDocument/2006/relationships/hyperlink" Target="https://ibm.webex.com/ibm/j.php?RGID=r3700e0b78c96f5cbff895455a561c95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03781"/>
            <a:ext cx="6412231" cy="4479344"/>
          </a:xfrm>
        </p:spPr>
        <p:txBody>
          <a:bodyPr/>
          <a:lstStyle/>
          <a:p>
            <a:br>
              <a:rPr lang="en-US" dirty="0"/>
            </a:br>
            <a:r>
              <a:rPr lang="en-US" dirty="0"/>
              <a:t>New User Interface (UI) Admin Configuration </a:t>
            </a:r>
            <a:br>
              <a:rPr lang="en-US" dirty="0"/>
            </a:br>
            <a:r>
              <a:rPr lang="en-US" dirty="0"/>
              <a:t>IBM Kenexa BrassRing on Cloud</a:t>
            </a:r>
            <a:br>
              <a:rPr lang="en-US" dirty="0"/>
            </a:br>
            <a:br>
              <a:rPr lang="en-US" dirty="0"/>
            </a:br>
            <a:br>
              <a:rPr lang="en-US" sz="1800" b="1" dirty="0"/>
            </a:br>
            <a:r>
              <a:rPr lang="en-US" sz="1600" dirty="0"/>
              <a:t>—</a:t>
            </a:r>
            <a:br>
              <a:rPr lang="en-US" sz="1800" dirty="0"/>
            </a:br>
            <a:r>
              <a:rPr lang="en-US" sz="1800" b="1" dirty="0"/>
              <a:t>Client Training and Enablement Session</a:t>
            </a:r>
            <a:br>
              <a:rPr lang="en-US" sz="1800" dirty="0"/>
            </a:br>
            <a:r>
              <a:rPr lang="en-US" sz="1800" dirty="0"/>
              <a:t>IBM Watson Talent</a:t>
            </a:r>
            <a:br>
              <a:rPr lang="en-US" sz="1800" dirty="0"/>
            </a:br>
            <a:br>
              <a:rPr lang="en-US" sz="1600" b="1" dirty="0">
                <a:latin typeface="IBM Plex Sans SemiBold" panose="020B0503050000000000" pitchFamily="34" charset="77"/>
              </a:rPr>
            </a:br>
            <a:r>
              <a:rPr lang="en-US" sz="1600" dirty="0">
                <a:latin typeface="IBM Plex Sans" charset="0"/>
              </a:rPr>
              <a:t>December 17</a:t>
            </a:r>
            <a:r>
              <a:rPr lang="en-US" sz="1600" baseline="30000" dirty="0">
                <a:latin typeface="IBM Plex Sans" charset="0"/>
              </a:rPr>
              <a:t>th</a:t>
            </a:r>
            <a:r>
              <a:rPr lang="en-US" sz="1600" dirty="0">
                <a:latin typeface="IBM Plex Sans" charset="0"/>
              </a:rPr>
              <a:t>, 2019	</a:t>
            </a:r>
            <a:endParaRPr lang="en-US" sz="1600" i="1" dirty="0">
              <a:latin typeface="IBM Plex Sans" charset="0"/>
              <a:ea typeface="IBM Plex Sans" charset="0"/>
              <a:cs typeface="IBM Plex Sans" charset="0"/>
            </a:endParaRPr>
          </a:p>
        </p:txBody>
      </p:sp>
    </p:spTree>
    <p:extLst>
      <p:ext uri="{BB962C8B-B14F-4D97-AF65-F5344CB8AC3E}">
        <p14:creationId xmlns:p14="http://schemas.microsoft.com/office/powerpoint/2010/main" val="196102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User Type and Persona Management</a:t>
            </a:r>
          </a:p>
        </p:txBody>
      </p:sp>
      <p:sp>
        <p:nvSpPr>
          <p:cNvPr id="3" name="Content Placeholder 2"/>
          <p:cNvSpPr>
            <a:spLocks noGrp="1"/>
          </p:cNvSpPr>
          <p:nvPr>
            <p:ph idx="1"/>
          </p:nvPr>
        </p:nvSpPr>
        <p:spPr>
          <a:xfrm>
            <a:off x="204257" y="731620"/>
            <a:ext cx="8567707" cy="2925980"/>
          </a:xfrm>
        </p:spPr>
        <p:txBody>
          <a:bodyPr>
            <a:normAutofit/>
          </a:bodyPr>
          <a:lstStyle/>
          <a:p>
            <a:pPr>
              <a:spcBef>
                <a:spcPts val="600"/>
              </a:spcBef>
            </a:pPr>
            <a:r>
              <a:rPr lang="en-US" sz="1600" dirty="0">
                <a:solidFill>
                  <a:schemeClr val="tx1"/>
                </a:solidFill>
                <a:latin typeface="+mn-lt"/>
              </a:rPr>
              <a:t>To configure Persona Groups by setting defaults:</a:t>
            </a:r>
          </a:p>
          <a:p>
            <a:pPr>
              <a:spcBef>
                <a:spcPts val="600"/>
              </a:spcBef>
            </a:pPr>
            <a:r>
              <a:rPr lang="en-US" sz="1600" i="1" dirty="0">
                <a:solidFill>
                  <a:schemeClr val="tx1"/>
                </a:solidFill>
                <a:latin typeface="+mn-lt"/>
              </a:rPr>
              <a:t>	Workbench &gt; Tools &gt; Settings &gt; Home page administration</a:t>
            </a:r>
          </a:p>
          <a:p>
            <a:pPr>
              <a:spcBef>
                <a:spcPts val="600"/>
              </a:spcBef>
            </a:pPr>
            <a:endParaRPr lang="en-US" sz="1600" dirty="0">
              <a:solidFill>
                <a:schemeClr val="tx1"/>
              </a:solidFill>
              <a:latin typeface="+mn-lt"/>
            </a:endParaRPr>
          </a:p>
          <a:p>
            <a:pPr>
              <a:spcBef>
                <a:spcPts val="600"/>
              </a:spcBef>
            </a:pPr>
            <a:endParaRPr lang="en-US" sz="1600" dirty="0">
              <a:solidFill>
                <a:schemeClr val="tx1"/>
              </a:solidFill>
              <a:latin typeface="+mn-lt"/>
            </a:endParaRPr>
          </a:p>
        </p:txBody>
      </p:sp>
      <p:pic>
        <p:nvPicPr>
          <p:cNvPr id="6" name="Picture 5">
            <a:extLst>
              <a:ext uri="{FF2B5EF4-FFF2-40B4-BE49-F238E27FC236}">
                <a16:creationId xmlns:a16="http://schemas.microsoft.com/office/drawing/2014/main" id="{51204507-1BDD-4388-AFA7-22FDA9DBF416}"/>
              </a:ext>
            </a:extLst>
          </p:cNvPr>
          <p:cNvPicPr/>
          <p:nvPr/>
        </p:nvPicPr>
        <p:blipFill>
          <a:blip r:embed="rId2"/>
          <a:stretch>
            <a:fillRect/>
          </a:stretch>
        </p:blipFill>
        <p:spPr>
          <a:xfrm>
            <a:off x="686659" y="1509976"/>
            <a:ext cx="2827090" cy="1694575"/>
          </a:xfrm>
          <a:prstGeom prst="rect">
            <a:avLst/>
          </a:prstGeom>
          <a:solidFill>
            <a:srgbClr val="0070C0"/>
          </a:solidFill>
          <a:ln>
            <a:solidFill>
              <a:srgbClr val="0070C0"/>
            </a:solidFill>
          </a:ln>
        </p:spPr>
      </p:pic>
      <p:pic>
        <p:nvPicPr>
          <p:cNvPr id="8" name="Picture 7">
            <a:extLst>
              <a:ext uri="{FF2B5EF4-FFF2-40B4-BE49-F238E27FC236}">
                <a16:creationId xmlns:a16="http://schemas.microsoft.com/office/drawing/2014/main" id="{9830241E-B272-4B10-A399-120A2EAB0998}"/>
              </a:ext>
            </a:extLst>
          </p:cNvPr>
          <p:cNvPicPr>
            <a:picLocks noChangeAspect="1"/>
          </p:cNvPicPr>
          <p:nvPr/>
        </p:nvPicPr>
        <p:blipFill>
          <a:blip r:embed="rId3"/>
          <a:stretch>
            <a:fillRect/>
          </a:stretch>
        </p:blipFill>
        <p:spPr>
          <a:xfrm>
            <a:off x="5225722" y="1532313"/>
            <a:ext cx="1860646" cy="482625"/>
          </a:xfrm>
          <a:prstGeom prst="rect">
            <a:avLst/>
          </a:prstGeom>
          <a:ln>
            <a:solidFill>
              <a:srgbClr val="0070C0"/>
            </a:solidFill>
          </a:ln>
        </p:spPr>
      </p:pic>
      <p:pic>
        <p:nvPicPr>
          <p:cNvPr id="5" name="Picture 4">
            <a:extLst>
              <a:ext uri="{FF2B5EF4-FFF2-40B4-BE49-F238E27FC236}">
                <a16:creationId xmlns:a16="http://schemas.microsoft.com/office/drawing/2014/main" id="{0DB59A79-723C-4C22-8F2E-D01AF4E8BC79}"/>
              </a:ext>
            </a:extLst>
          </p:cNvPr>
          <p:cNvPicPr>
            <a:picLocks noChangeAspect="1"/>
          </p:cNvPicPr>
          <p:nvPr/>
        </p:nvPicPr>
        <p:blipFill>
          <a:blip r:embed="rId4"/>
          <a:stretch>
            <a:fillRect/>
          </a:stretch>
        </p:blipFill>
        <p:spPr>
          <a:xfrm>
            <a:off x="5225722" y="2787896"/>
            <a:ext cx="1828894" cy="469924"/>
          </a:xfrm>
          <a:prstGeom prst="rect">
            <a:avLst/>
          </a:prstGeom>
          <a:ln>
            <a:solidFill>
              <a:srgbClr val="0070C0"/>
            </a:solidFill>
          </a:ln>
        </p:spPr>
      </p:pic>
      <p:sp>
        <p:nvSpPr>
          <p:cNvPr id="7" name="Content Placeholder 2">
            <a:extLst>
              <a:ext uri="{FF2B5EF4-FFF2-40B4-BE49-F238E27FC236}">
                <a16:creationId xmlns:a16="http://schemas.microsoft.com/office/drawing/2014/main" id="{6FAAE0D2-B507-42C6-9439-589168F08D55}"/>
              </a:ext>
            </a:extLst>
          </p:cNvPr>
          <p:cNvSpPr txBox="1">
            <a:spLocks/>
          </p:cNvSpPr>
          <p:nvPr/>
        </p:nvSpPr>
        <p:spPr>
          <a:xfrm>
            <a:off x="5209846" y="2175492"/>
            <a:ext cx="3317721" cy="596311"/>
          </a:xfrm>
          <a:prstGeom prst="rect">
            <a:avLst/>
          </a:prstGeom>
        </p:spPr>
        <p:txBody>
          <a:bodyPr vert="horz" lIns="0" tIns="0" rIns="0" bIns="0" rtlCol="0">
            <a:normAutofit fontScale="77500" lnSpcReduction="20000"/>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dirty="0">
                <a:solidFill>
                  <a:schemeClr val="tx1"/>
                </a:solidFill>
                <a:latin typeface="+mn-lt"/>
              </a:rPr>
              <a:t>Configure client-specific welcome message and choose to display, or not display, the IBM defined welcome message.</a:t>
            </a:r>
            <a:endParaRPr lang="en-US" dirty="0">
              <a:solidFill>
                <a:schemeClr val="tx1"/>
              </a:solidFill>
              <a:latin typeface="+mn-lt"/>
            </a:endParaRPr>
          </a:p>
        </p:txBody>
      </p:sp>
      <p:sp>
        <p:nvSpPr>
          <p:cNvPr id="9" name="Content Placeholder 2">
            <a:extLst>
              <a:ext uri="{FF2B5EF4-FFF2-40B4-BE49-F238E27FC236}">
                <a16:creationId xmlns:a16="http://schemas.microsoft.com/office/drawing/2014/main" id="{95844F5E-44F9-40B4-B539-97D3F2A64ECA}"/>
              </a:ext>
            </a:extLst>
          </p:cNvPr>
          <p:cNvSpPr txBox="1">
            <a:spLocks/>
          </p:cNvSpPr>
          <p:nvPr/>
        </p:nvSpPr>
        <p:spPr>
          <a:xfrm>
            <a:off x="5209846" y="3359444"/>
            <a:ext cx="3317721" cy="596311"/>
          </a:xfrm>
          <a:prstGeom prst="rect">
            <a:avLst/>
          </a:prstGeom>
        </p:spPr>
        <p:txBody>
          <a:bodyPr vert="horz" lIns="0" tIns="0" rIns="0" bIns="0" rtlCol="0">
            <a:normAutofit/>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200" dirty="0">
                <a:solidFill>
                  <a:schemeClr val="tx1"/>
                </a:solidFill>
                <a:latin typeface="+mn-lt"/>
              </a:rPr>
              <a:t>Configure defaults for Grid fields, Card fields, Quick Links, and Tab order.</a:t>
            </a:r>
          </a:p>
        </p:txBody>
      </p:sp>
      <p:sp>
        <p:nvSpPr>
          <p:cNvPr id="10" name="Content Placeholder 2">
            <a:extLst>
              <a:ext uri="{FF2B5EF4-FFF2-40B4-BE49-F238E27FC236}">
                <a16:creationId xmlns:a16="http://schemas.microsoft.com/office/drawing/2014/main" id="{B671544F-FD2A-4524-8C35-5E215C2EA7EC}"/>
              </a:ext>
            </a:extLst>
          </p:cNvPr>
          <p:cNvSpPr txBox="1">
            <a:spLocks/>
          </p:cNvSpPr>
          <p:nvPr/>
        </p:nvSpPr>
        <p:spPr>
          <a:xfrm>
            <a:off x="356657" y="4021602"/>
            <a:ext cx="8567707" cy="596311"/>
          </a:xfrm>
          <a:prstGeom prst="rect">
            <a:avLst/>
          </a:prstGeom>
        </p:spPr>
        <p:txBody>
          <a:bodyPr vert="horz" lIns="0" tIns="0" rIns="0" bIns="0" rtlCol="0">
            <a:normAutofit/>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b="1" dirty="0">
                <a:solidFill>
                  <a:schemeClr val="tx1"/>
                </a:solidFill>
                <a:latin typeface="+mn-lt"/>
              </a:rPr>
              <a:t>Note: </a:t>
            </a:r>
            <a:r>
              <a:rPr lang="en-US" dirty="0">
                <a:solidFill>
                  <a:schemeClr val="tx1"/>
                </a:solidFill>
                <a:latin typeface="+mn-lt"/>
              </a:rPr>
              <a:t>Persona defaults only affect NEW users going forward, except the  Welcome Message and the Quick Links. If you add/edit the Welcome Message or the Quick Links it will affect ALL users.</a:t>
            </a:r>
          </a:p>
        </p:txBody>
      </p:sp>
    </p:spTree>
    <p:extLst>
      <p:ext uri="{BB962C8B-B14F-4D97-AF65-F5344CB8AC3E}">
        <p14:creationId xmlns:p14="http://schemas.microsoft.com/office/powerpoint/2010/main" val="340423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0" y="98550"/>
            <a:ext cx="8686800" cy="4473575"/>
          </a:xfrm>
        </p:spPr>
        <p:txBody>
          <a:bodyPr/>
          <a:lstStyle/>
          <a:p>
            <a:pPr>
              <a:lnSpc>
                <a:spcPts val="10200"/>
              </a:lnSpc>
            </a:pPr>
            <a:r>
              <a:rPr lang="en-US" b="0" dirty="0">
                <a:gradFill>
                  <a:gsLst>
                    <a:gs pos="72000">
                      <a:srgbClr val="6E7DFF"/>
                    </a:gs>
                    <a:gs pos="87000">
                      <a:srgbClr val="9D87FF"/>
                    </a:gs>
                    <a:gs pos="0">
                      <a:schemeClr val="accent2">
                        <a:lumMod val="100000"/>
                      </a:schemeClr>
                    </a:gs>
                    <a:gs pos="100000">
                      <a:schemeClr val="accent4"/>
                    </a:gs>
                  </a:gsLst>
                  <a:lin ang="3000000" scaled="0"/>
                </a:gradFill>
              </a:rPr>
              <a:t>Demo</a:t>
            </a:r>
            <a:br>
              <a:rPr lang="en-US" b="0" dirty="0">
                <a:gradFill>
                  <a:gsLst>
                    <a:gs pos="72000">
                      <a:srgbClr val="6E7DFF"/>
                    </a:gs>
                    <a:gs pos="87000">
                      <a:srgbClr val="9D87FF"/>
                    </a:gs>
                    <a:gs pos="0">
                      <a:schemeClr val="accent2">
                        <a:lumMod val="100000"/>
                      </a:schemeClr>
                    </a:gs>
                    <a:gs pos="100000">
                      <a:schemeClr val="accent4"/>
                    </a:gs>
                  </a:gsLst>
                  <a:lin ang="3000000" scaled="0"/>
                </a:gradFill>
              </a:rPr>
            </a:br>
            <a:r>
              <a:rPr lang="en-US" b="0" dirty="0">
                <a:gradFill>
                  <a:gsLst>
                    <a:gs pos="72000">
                      <a:srgbClr val="6E7DFF"/>
                    </a:gs>
                    <a:gs pos="87000">
                      <a:srgbClr val="9D87FF"/>
                    </a:gs>
                    <a:gs pos="0">
                      <a:schemeClr val="accent2">
                        <a:lumMod val="100000"/>
                      </a:schemeClr>
                    </a:gs>
                    <a:gs pos="100000">
                      <a:schemeClr val="accent4"/>
                    </a:gs>
                  </a:gsLst>
                  <a:lin ang="3000000" scaled="0"/>
                </a:gradFill>
              </a:rPr>
              <a:t>–</a:t>
            </a:r>
          </a:p>
        </p:txBody>
      </p:sp>
      <p:sp>
        <p:nvSpPr>
          <p:cNvPr id="3" name="Rectangle 2">
            <a:extLst>
              <a:ext uri="{FF2B5EF4-FFF2-40B4-BE49-F238E27FC236}">
                <a16:creationId xmlns:a16="http://schemas.microsoft.com/office/drawing/2014/main" id="{30353F97-1B12-48A8-A890-E35102502DC2}"/>
              </a:ext>
            </a:extLst>
          </p:cNvPr>
          <p:cNvSpPr/>
          <p:nvPr/>
        </p:nvSpPr>
        <p:spPr>
          <a:xfrm>
            <a:off x="1359463" y="2571750"/>
            <a:ext cx="6700204" cy="60785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IBM Plex Sans"/>
                <a:ea typeface="+mn-ea"/>
                <a:cs typeface="+mn-cs"/>
              </a:rPr>
              <a:t>User Type and Persona Management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Tree>
    <p:extLst>
      <p:ext uri="{BB962C8B-B14F-4D97-AF65-F5344CB8AC3E}">
        <p14:creationId xmlns:p14="http://schemas.microsoft.com/office/powerpoint/2010/main" val="258698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HR Statuses and HR Status Categories</a:t>
            </a:r>
          </a:p>
        </p:txBody>
      </p:sp>
      <p:sp>
        <p:nvSpPr>
          <p:cNvPr id="3" name="Content Placeholder 2"/>
          <p:cNvSpPr>
            <a:spLocks noGrp="1"/>
          </p:cNvSpPr>
          <p:nvPr>
            <p:ph idx="1"/>
          </p:nvPr>
        </p:nvSpPr>
        <p:spPr>
          <a:xfrm>
            <a:off x="276896" y="870154"/>
            <a:ext cx="8758644" cy="3263504"/>
          </a:xfrm>
        </p:spPr>
        <p:txBody>
          <a:bodyPr>
            <a:normAutofit/>
          </a:bodyPr>
          <a:lstStyle/>
          <a:p>
            <a:pPr>
              <a:spcBef>
                <a:spcPts val="0"/>
              </a:spcBef>
              <a:spcAft>
                <a:spcPts val="1200"/>
              </a:spcAft>
            </a:pPr>
            <a:r>
              <a:rPr lang="en-US" sz="1800" dirty="0">
                <a:solidFill>
                  <a:schemeClr val="tx1"/>
                </a:solidFill>
                <a:latin typeface="IBM Plex Sans" panose="020B0503050000000000" pitchFamily="34" charset="0"/>
              </a:rPr>
              <a:t>Visualizations will only display if your HR Statuses are mapped to the appropriate HR Status Categories.</a:t>
            </a:r>
          </a:p>
          <a:p>
            <a:pPr>
              <a:spcBef>
                <a:spcPts val="0"/>
              </a:spcBef>
            </a:pPr>
            <a:endParaRPr lang="en-US" sz="1800" dirty="0">
              <a:solidFill>
                <a:schemeClr val="tx1"/>
              </a:solidFill>
              <a:latin typeface="IBM Plex Sans" panose="020B0503050000000000" pitchFamily="34" charset="0"/>
            </a:endParaRP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pic>
        <p:nvPicPr>
          <p:cNvPr id="4" name="Picture 3">
            <a:extLst>
              <a:ext uri="{FF2B5EF4-FFF2-40B4-BE49-F238E27FC236}">
                <a16:creationId xmlns:a16="http://schemas.microsoft.com/office/drawing/2014/main" id="{798856C2-D2D9-4F77-B42E-3CC62717C508}"/>
              </a:ext>
            </a:extLst>
          </p:cNvPr>
          <p:cNvPicPr>
            <a:picLocks noChangeAspect="1"/>
          </p:cNvPicPr>
          <p:nvPr/>
        </p:nvPicPr>
        <p:blipFill>
          <a:blip r:embed="rId2"/>
          <a:stretch>
            <a:fillRect/>
          </a:stretch>
        </p:blipFill>
        <p:spPr>
          <a:xfrm>
            <a:off x="516516" y="2423725"/>
            <a:ext cx="3740342" cy="1600282"/>
          </a:xfrm>
          <a:prstGeom prst="rect">
            <a:avLst/>
          </a:prstGeom>
          <a:ln>
            <a:solidFill>
              <a:srgbClr val="0070C0"/>
            </a:solidFill>
          </a:ln>
        </p:spPr>
      </p:pic>
      <p:sp>
        <p:nvSpPr>
          <p:cNvPr id="8" name="Content Placeholder 2">
            <a:extLst>
              <a:ext uri="{FF2B5EF4-FFF2-40B4-BE49-F238E27FC236}">
                <a16:creationId xmlns:a16="http://schemas.microsoft.com/office/drawing/2014/main" id="{58197B16-7A3E-44C1-8F83-8566FB842FC6}"/>
              </a:ext>
            </a:extLst>
          </p:cNvPr>
          <p:cNvSpPr txBox="1">
            <a:spLocks/>
          </p:cNvSpPr>
          <p:nvPr/>
        </p:nvSpPr>
        <p:spPr>
          <a:xfrm>
            <a:off x="276897" y="1472156"/>
            <a:ext cx="4295104" cy="1550102"/>
          </a:xfrm>
          <a:prstGeom prst="rect">
            <a:avLst/>
          </a:prstGeom>
        </p:spPr>
        <p:txBody>
          <a:bodyPr vert="horz" lIns="0" tIns="0" rIns="0" bIns="0" rtlCol="0">
            <a:normAutofit/>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buFontTx/>
              <a:buChar char="-"/>
            </a:pPr>
            <a:r>
              <a:rPr lang="en-US" sz="1800" dirty="0">
                <a:solidFill>
                  <a:schemeClr val="tx1"/>
                </a:solidFill>
                <a:latin typeface="IBM Plex Sans" panose="020B0503050000000000" pitchFamily="34" charset="0"/>
              </a:rPr>
              <a:t>To map HR Statuses </a:t>
            </a:r>
            <a:r>
              <a:rPr lang="en-US" sz="1800" b="1" dirty="0">
                <a:solidFill>
                  <a:schemeClr val="tx1"/>
                </a:solidFill>
                <a:latin typeface="IBM Plex Sans" panose="020B0503050000000000" pitchFamily="34" charset="0"/>
              </a:rPr>
              <a:t>one at a time</a:t>
            </a:r>
            <a:r>
              <a:rPr lang="en-US" sz="1800" dirty="0">
                <a:solidFill>
                  <a:schemeClr val="tx1"/>
                </a:solidFill>
                <a:latin typeface="IBM Plex Sans" panose="020B0503050000000000" pitchFamily="34" charset="0"/>
              </a:rPr>
              <a:t>:</a:t>
            </a:r>
          </a:p>
          <a:p>
            <a:pPr marL="458788" lvl="1" indent="-285750">
              <a:spcBef>
                <a:spcPts val="0"/>
              </a:spcBef>
              <a:buFont typeface="Arial" panose="020B0604020202020204" pitchFamily="34" charset="0"/>
              <a:buChar char="•"/>
            </a:pPr>
            <a:r>
              <a:rPr lang="en-US" sz="1300" i="1" dirty="0">
                <a:solidFill>
                  <a:schemeClr val="tx1"/>
                </a:solidFill>
                <a:latin typeface="IBM Plex Sans" panose="020B0503050000000000" pitchFamily="34" charset="0"/>
              </a:rPr>
              <a:t>Workbench &gt; Tools &gt; HR Statuses &gt; Edit status </a:t>
            </a:r>
            <a:r>
              <a:rPr lang="en-US" sz="1300" dirty="0">
                <a:solidFill>
                  <a:schemeClr val="tx1"/>
                </a:solidFill>
                <a:latin typeface="IBM Plex Sans" panose="020B0503050000000000" pitchFamily="34" charset="0"/>
              </a:rPr>
              <a:t>for specific HR Status</a:t>
            </a:r>
          </a:p>
          <a:p>
            <a:pPr marL="458788" lvl="1" indent="-285750">
              <a:spcBef>
                <a:spcPts val="0"/>
              </a:spcBef>
              <a:buFont typeface="Arial" panose="020B0604020202020204" pitchFamily="34" charset="0"/>
              <a:buChar char="•"/>
            </a:pPr>
            <a:r>
              <a:rPr lang="en-US" sz="1300" dirty="0">
                <a:solidFill>
                  <a:schemeClr val="tx1"/>
                </a:solidFill>
                <a:latin typeface="IBM Plex Sans" panose="020B0503050000000000" pitchFamily="34" charset="0"/>
              </a:rPr>
              <a:t>Select </a:t>
            </a:r>
            <a:r>
              <a:rPr lang="en-US" sz="1300" i="1" dirty="0">
                <a:solidFill>
                  <a:schemeClr val="tx1"/>
                </a:solidFill>
                <a:latin typeface="IBM Plex Sans" panose="020B0503050000000000" pitchFamily="34" charset="0"/>
              </a:rPr>
              <a:t>Category</a:t>
            </a:r>
            <a:r>
              <a:rPr lang="en-US" sz="1300" dirty="0">
                <a:solidFill>
                  <a:schemeClr val="tx1"/>
                </a:solidFill>
                <a:latin typeface="IBM Plex Sans" panose="020B0503050000000000" pitchFamily="34" charset="0"/>
              </a:rPr>
              <a:t> to assign to HR Status</a:t>
            </a: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p:txBody>
      </p:sp>
      <p:sp>
        <p:nvSpPr>
          <p:cNvPr id="9" name="Content Placeholder 2">
            <a:extLst>
              <a:ext uri="{FF2B5EF4-FFF2-40B4-BE49-F238E27FC236}">
                <a16:creationId xmlns:a16="http://schemas.microsoft.com/office/drawing/2014/main" id="{FD409AF4-0B75-4D8B-A7BB-5EF7E79EC9F7}"/>
              </a:ext>
            </a:extLst>
          </p:cNvPr>
          <p:cNvSpPr txBox="1">
            <a:spLocks/>
          </p:cNvSpPr>
          <p:nvPr/>
        </p:nvSpPr>
        <p:spPr>
          <a:xfrm>
            <a:off x="4733763" y="1472156"/>
            <a:ext cx="4295104" cy="1550102"/>
          </a:xfrm>
          <a:prstGeom prst="rect">
            <a:avLst/>
          </a:prstGeom>
        </p:spPr>
        <p:txBody>
          <a:bodyPr vert="horz" lIns="0" tIns="0" rIns="0" bIns="0" rtlCol="0">
            <a:normAutofit fontScale="92500"/>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buFontTx/>
              <a:buChar char="-"/>
            </a:pPr>
            <a:r>
              <a:rPr lang="en-US" sz="1800" dirty="0">
                <a:solidFill>
                  <a:schemeClr val="tx1"/>
                </a:solidFill>
                <a:latin typeface="IBM Plex Sans" panose="020B0503050000000000" pitchFamily="34" charset="0"/>
              </a:rPr>
              <a:t>To map </a:t>
            </a:r>
            <a:r>
              <a:rPr lang="en-US" sz="1800" b="1" dirty="0">
                <a:solidFill>
                  <a:schemeClr val="tx1"/>
                </a:solidFill>
                <a:latin typeface="IBM Plex Sans" panose="020B0503050000000000" pitchFamily="34" charset="0"/>
              </a:rPr>
              <a:t>multiple</a:t>
            </a:r>
            <a:r>
              <a:rPr lang="en-US" sz="1800" dirty="0">
                <a:solidFill>
                  <a:schemeClr val="tx1"/>
                </a:solidFill>
                <a:latin typeface="IBM Plex Sans" panose="020B0503050000000000" pitchFamily="34" charset="0"/>
              </a:rPr>
              <a:t> HR Statuses at a time:</a:t>
            </a:r>
          </a:p>
          <a:p>
            <a:pPr marL="458788" lvl="1" indent="-285750">
              <a:spcBef>
                <a:spcPts val="0"/>
              </a:spcBef>
              <a:buFont typeface="Arial" panose="020B0604020202020204" pitchFamily="34" charset="0"/>
              <a:buChar char="•"/>
            </a:pPr>
            <a:r>
              <a:rPr lang="en-US" i="1" dirty="0">
                <a:solidFill>
                  <a:schemeClr val="tx1"/>
                </a:solidFill>
                <a:latin typeface="IBM Plex Sans" panose="020B0503050000000000" pitchFamily="34" charset="0"/>
              </a:rPr>
              <a:t>Workbench &gt; Tools &gt; HR Statuses &gt; Actions &gt; HR Status Categories</a:t>
            </a:r>
            <a:endParaRPr lang="en-US" dirty="0">
              <a:solidFill>
                <a:schemeClr val="tx1"/>
              </a:solidFill>
              <a:latin typeface="IBM Plex Sans" panose="020B0503050000000000" pitchFamily="34" charset="0"/>
            </a:endParaRPr>
          </a:p>
          <a:p>
            <a:pPr marL="458788" lvl="1" indent="-285750">
              <a:spcBef>
                <a:spcPts val="0"/>
              </a:spcBef>
              <a:buFont typeface="Arial" panose="020B0604020202020204" pitchFamily="34" charset="0"/>
              <a:buChar char="•"/>
            </a:pPr>
            <a:r>
              <a:rPr lang="en-US" dirty="0">
                <a:solidFill>
                  <a:schemeClr val="tx1"/>
                </a:solidFill>
                <a:latin typeface="IBM Plex Sans" panose="020B0503050000000000" pitchFamily="34" charset="0"/>
              </a:rPr>
              <a:t>Select to </a:t>
            </a:r>
            <a:r>
              <a:rPr lang="en-US" i="1" dirty="0">
                <a:solidFill>
                  <a:schemeClr val="tx1"/>
                </a:solidFill>
                <a:latin typeface="IBM Plex Sans" panose="020B0503050000000000" pitchFamily="34" charset="0"/>
              </a:rPr>
              <a:t>Edit a specific HR Status Category</a:t>
            </a:r>
          </a:p>
          <a:p>
            <a:pPr marL="458788" lvl="1" indent="-285750">
              <a:spcBef>
                <a:spcPts val="0"/>
              </a:spcBef>
              <a:buFont typeface="Arial" panose="020B0604020202020204" pitchFamily="34" charset="0"/>
              <a:buChar char="•"/>
            </a:pPr>
            <a:r>
              <a:rPr lang="en-US" dirty="0">
                <a:solidFill>
                  <a:schemeClr val="tx1"/>
                </a:solidFill>
                <a:latin typeface="IBM Plex Sans" panose="020B0503050000000000" pitchFamily="34" charset="0"/>
              </a:rPr>
              <a:t>From the Available HR Statuses </a:t>
            </a:r>
            <a:r>
              <a:rPr lang="en-US" i="1" dirty="0">
                <a:solidFill>
                  <a:schemeClr val="tx1"/>
                </a:solidFill>
                <a:latin typeface="IBM Plex Sans" panose="020B0503050000000000" pitchFamily="34" charset="0"/>
              </a:rPr>
              <a:t>select the HR Statuses you want to associate to the category &gt; Add &gt; Save.</a:t>
            </a:r>
          </a:p>
          <a:p>
            <a:pPr>
              <a:spcBef>
                <a:spcPts val="0"/>
              </a:spcBef>
            </a:pPr>
            <a:endParaRPr lang="en-US" sz="1800" dirty="0">
              <a:solidFill>
                <a:schemeClr val="tx1"/>
              </a:solidFill>
              <a:latin typeface="IBM Plex Sans" panose="020B0503050000000000" pitchFamily="34" charset="0"/>
            </a:endParaRPr>
          </a:p>
        </p:txBody>
      </p:sp>
      <p:pic>
        <p:nvPicPr>
          <p:cNvPr id="5" name="Picture 4">
            <a:extLst>
              <a:ext uri="{FF2B5EF4-FFF2-40B4-BE49-F238E27FC236}">
                <a16:creationId xmlns:a16="http://schemas.microsoft.com/office/drawing/2014/main" id="{E3233E5A-9242-4E05-8389-B261C896FBC1}"/>
              </a:ext>
            </a:extLst>
          </p:cNvPr>
          <p:cNvPicPr>
            <a:picLocks noChangeAspect="1"/>
          </p:cNvPicPr>
          <p:nvPr/>
        </p:nvPicPr>
        <p:blipFill>
          <a:blip r:embed="rId3"/>
          <a:stretch>
            <a:fillRect/>
          </a:stretch>
        </p:blipFill>
        <p:spPr>
          <a:xfrm>
            <a:off x="4733763" y="3022258"/>
            <a:ext cx="4366113" cy="2041510"/>
          </a:xfrm>
          <a:prstGeom prst="rect">
            <a:avLst/>
          </a:prstGeom>
        </p:spPr>
      </p:pic>
      <p:sp>
        <p:nvSpPr>
          <p:cNvPr id="10" name="Content Placeholder 2">
            <a:extLst>
              <a:ext uri="{FF2B5EF4-FFF2-40B4-BE49-F238E27FC236}">
                <a16:creationId xmlns:a16="http://schemas.microsoft.com/office/drawing/2014/main" id="{1FE9F487-BFA1-45DF-8C79-71854927698D}"/>
              </a:ext>
            </a:extLst>
          </p:cNvPr>
          <p:cNvSpPr txBox="1">
            <a:spLocks/>
          </p:cNvSpPr>
          <p:nvPr/>
        </p:nvSpPr>
        <p:spPr>
          <a:xfrm>
            <a:off x="286769" y="4491682"/>
            <a:ext cx="4366113" cy="285700"/>
          </a:xfrm>
          <a:prstGeom prst="rect">
            <a:avLst/>
          </a:prstGeom>
        </p:spPr>
        <p:txBody>
          <a:bodyPr vert="horz" lIns="0" tIns="0" rIns="0" bIns="0" rtlCol="0">
            <a:normAutofit/>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200" dirty="0">
                <a:solidFill>
                  <a:schemeClr val="tx1"/>
                </a:solidFill>
                <a:latin typeface="IBM Plex Sans" panose="020B0503050000000000" pitchFamily="34" charset="0"/>
              </a:rPr>
              <a:t>*Note: No additional HR Status Categories can be added.</a:t>
            </a:r>
          </a:p>
        </p:txBody>
      </p:sp>
    </p:spTree>
    <p:extLst>
      <p:ext uri="{BB962C8B-B14F-4D97-AF65-F5344CB8AC3E}">
        <p14:creationId xmlns:p14="http://schemas.microsoft.com/office/powerpoint/2010/main" val="251969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Visualizations</a:t>
            </a:r>
          </a:p>
        </p:txBody>
      </p:sp>
      <p:sp>
        <p:nvSpPr>
          <p:cNvPr id="3" name="Content Placeholder 2"/>
          <p:cNvSpPr>
            <a:spLocks noGrp="1"/>
          </p:cNvSpPr>
          <p:nvPr>
            <p:ph idx="1"/>
          </p:nvPr>
        </p:nvSpPr>
        <p:spPr>
          <a:xfrm>
            <a:off x="614994" y="870154"/>
            <a:ext cx="8420545" cy="3263504"/>
          </a:xfrm>
        </p:spPr>
        <p:txBody>
          <a:bodyPr>
            <a:normAutofit/>
          </a:bodyPr>
          <a:lstStyle/>
          <a:p>
            <a:r>
              <a:rPr lang="en-US" sz="1800" dirty="0">
                <a:solidFill>
                  <a:schemeClr val="tx1"/>
                </a:solidFill>
                <a:latin typeface="IBM Plex Sans" panose="020B0503050000000000" pitchFamily="34" charset="0"/>
              </a:rPr>
              <a:t>Candidate Visualization (Based on HR Status Categories) – All HR Statuses must be mapped to an HR Status Category to see these visualizations.</a:t>
            </a:r>
          </a:p>
        </p:txBody>
      </p:sp>
      <p:pic>
        <p:nvPicPr>
          <p:cNvPr id="5" name="Picture 4">
            <a:extLst>
              <a:ext uri="{FF2B5EF4-FFF2-40B4-BE49-F238E27FC236}">
                <a16:creationId xmlns:a16="http://schemas.microsoft.com/office/drawing/2014/main" id="{0F94C939-F5D4-4059-B7AD-9ED67583D65C}"/>
              </a:ext>
            </a:extLst>
          </p:cNvPr>
          <p:cNvPicPr>
            <a:picLocks noChangeAspect="1"/>
          </p:cNvPicPr>
          <p:nvPr/>
        </p:nvPicPr>
        <p:blipFill>
          <a:blip r:embed="rId2"/>
          <a:stretch>
            <a:fillRect/>
          </a:stretch>
        </p:blipFill>
        <p:spPr>
          <a:xfrm>
            <a:off x="4098331" y="2031101"/>
            <a:ext cx="4937209" cy="1738414"/>
          </a:xfrm>
          <a:prstGeom prst="rect">
            <a:avLst/>
          </a:prstGeom>
          <a:ln>
            <a:solidFill>
              <a:schemeClr val="accent1"/>
            </a:solidFill>
          </a:ln>
        </p:spPr>
      </p:pic>
      <p:pic>
        <p:nvPicPr>
          <p:cNvPr id="6" name="Picture 5">
            <a:extLst>
              <a:ext uri="{FF2B5EF4-FFF2-40B4-BE49-F238E27FC236}">
                <a16:creationId xmlns:a16="http://schemas.microsoft.com/office/drawing/2014/main" id="{6C19BA03-BB0B-4964-9713-0867065CBB1C}"/>
              </a:ext>
            </a:extLst>
          </p:cNvPr>
          <p:cNvPicPr>
            <a:picLocks noChangeAspect="1"/>
          </p:cNvPicPr>
          <p:nvPr/>
        </p:nvPicPr>
        <p:blipFill>
          <a:blip r:embed="rId3"/>
          <a:stretch>
            <a:fillRect/>
          </a:stretch>
        </p:blipFill>
        <p:spPr>
          <a:xfrm>
            <a:off x="236446" y="2013398"/>
            <a:ext cx="3168285" cy="2696038"/>
          </a:xfrm>
          <a:prstGeom prst="rect">
            <a:avLst/>
          </a:prstGeom>
          <a:ln>
            <a:solidFill>
              <a:schemeClr val="accent1"/>
            </a:solidFill>
          </a:ln>
        </p:spPr>
      </p:pic>
      <p:sp>
        <p:nvSpPr>
          <p:cNvPr id="7" name="TextBox 6">
            <a:extLst>
              <a:ext uri="{FF2B5EF4-FFF2-40B4-BE49-F238E27FC236}">
                <a16:creationId xmlns:a16="http://schemas.microsoft.com/office/drawing/2014/main" id="{A84E91C7-DC64-4620-8D55-171B3038B0E1}"/>
              </a:ext>
            </a:extLst>
          </p:cNvPr>
          <p:cNvSpPr txBox="1"/>
          <p:nvPr/>
        </p:nvSpPr>
        <p:spPr>
          <a:xfrm>
            <a:off x="4098331" y="1593948"/>
            <a:ext cx="4385917" cy="338554"/>
          </a:xfrm>
          <a:prstGeom prst="rect">
            <a:avLst/>
          </a:prstGeom>
          <a:noFill/>
        </p:spPr>
        <p:txBody>
          <a:bodyPr wrap="square" rtlCol="0">
            <a:spAutoFit/>
          </a:bodyPr>
          <a:lstStyle/>
          <a:p>
            <a:r>
              <a:rPr lang="en-US" sz="1600" u="sng" dirty="0"/>
              <a:t>Candidate Diversity Distribution</a:t>
            </a:r>
          </a:p>
        </p:txBody>
      </p:sp>
      <p:sp>
        <p:nvSpPr>
          <p:cNvPr id="8" name="TextBox 7">
            <a:extLst>
              <a:ext uri="{FF2B5EF4-FFF2-40B4-BE49-F238E27FC236}">
                <a16:creationId xmlns:a16="http://schemas.microsoft.com/office/drawing/2014/main" id="{9ACF24D1-734E-4624-8073-FEE1F2861323}"/>
              </a:ext>
            </a:extLst>
          </p:cNvPr>
          <p:cNvSpPr txBox="1"/>
          <p:nvPr/>
        </p:nvSpPr>
        <p:spPr>
          <a:xfrm>
            <a:off x="143639" y="1590304"/>
            <a:ext cx="3870011" cy="338554"/>
          </a:xfrm>
          <a:prstGeom prst="rect">
            <a:avLst/>
          </a:prstGeom>
          <a:noFill/>
        </p:spPr>
        <p:txBody>
          <a:bodyPr wrap="square" rtlCol="0">
            <a:spAutoFit/>
          </a:bodyPr>
          <a:lstStyle/>
          <a:p>
            <a:r>
              <a:rPr lang="en-US" sz="1600" u="sng" dirty="0"/>
              <a:t>Candidate Conversion Rate Distribution</a:t>
            </a:r>
          </a:p>
        </p:txBody>
      </p:sp>
      <p:sp>
        <p:nvSpPr>
          <p:cNvPr id="9" name="TextBox 8">
            <a:extLst>
              <a:ext uri="{FF2B5EF4-FFF2-40B4-BE49-F238E27FC236}">
                <a16:creationId xmlns:a16="http://schemas.microsoft.com/office/drawing/2014/main" id="{9F363D51-0DA4-4C8E-8553-D2448A0F1BC6}"/>
              </a:ext>
            </a:extLst>
          </p:cNvPr>
          <p:cNvSpPr txBox="1"/>
          <p:nvPr/>
        </p:nvSpPr>
        <p:spPr>
          <a:xfrm>
            <a:off x="4013650" y="3795104"/>
            <a:ext cx="5021889"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Steps to configure the Diversity Distribution can be found on </a:t>
            </a:r>
            <a:r>
              <a:rPr lang="en-US" sz="1400" dirty="0">
                <a:solidFill>
                  <a:schemeClr val="accent2"/>
                </a:solidFill>
                <a:hlinkClick r:id="rId4">
                  <a:extLst>
                    <a:ext uri="{A12FA001-AC4F-418D-AE19-62706E023703}">
                      <ahyp:hlinkClr xmlns:ahyp="http://schemas.microsoft.com/office/drawing/2018/hyperlinkcolor" val="tx"/>
                    </a:ext>
                  </a:extLst>
                </a:hlinkClick>
              </a:rPr>
              <a:t>HERE</a:t>
            </a:r>
            <a:r>
              <a:rPr lang="en-US" sz="1400" dirty="0"/>
              <a:t> on the Knowledge Center.</a:t>
            </a:r>
          </a:p>
          <a:p>
            <a:pPr marL="285750" indent="-285750">
              <a:buFont typeface="Arial" panose="020B0604020202020204" pitchFamily="34" charset="0"/>
              <a:buChar char="•"/>
            </a:pPr>
            <a:r>
              <a:rPr lang="en-US" sz="1400" dirty="0"/>
              <a:t>The Diversity Distribution visualization is per req. If you would like to see these statistics across your organization, please use the Metrics Dashboard.</a:t>
            </a:r>
          </a:p>
        </p:txBody>
      </p:sp>
    </p:spTree>
    <p:extLst>
      <p:ext uri="{BB962C8B-B14F-4D97-AF65-F5344CB8AC3E}">
        <p14:creationId xmlns:p14="http://schemas.microsoft.com/office/powerpoint/2010/main" val="152600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HR Statuses</a:t>
            </a:r>
          </a:p>
        </p:txBody>
      </p:sp>
      <p:sp>
        <p:nvSpPr>
          <p:cNvPr id="3" name="Content Placeholder 2"/>
          <p:cNvSpPr>
            <a:spLocks noGrp="1"/>
          </p:cNvSpPr>
          <p:nvPr>
            <p:ph idx="1"/>
          </p:nvPr>
        </p:nvSpPr>
        <p:spPr>
          <a:xfrm>
            <a:off x="251139" y="870154"/>
            <a:ext cx="8784402" cy="3263504"/>
          </a:xfrm>
        </p:spPr>
        <p:txBody>
          <a:bodyPr>
            <a:normAutofit/>
          </a:bodyPr>
          <a:lstStyle/>
          <a:p>
            <a:pPr>
              <a:spcBef>
                <a:spcPts val="0"/>
              </a:spcBef>
              <a:spcAft>
                <a:spcPts val="1200"/>
              </a:spcAft>
            </a:pPr>
            <a:r>
              <a:rPr lang="en-US" sz="1800" b="1" dirty="0">
                <a:solidFill>
                  <a:schemeClr val="tx1"/>
                </a:solidFill>
                <a:latin typeface="IBM Plex Sans" panose="020B0503050000000000" pitchFamily="34" charset="0"/>
              </a:rPr>
              <a:t>My Tasks</a:t>
            </a:r>
          </a:p>
          <a:p>
            <a:pPr>
              <a:spcBef>
                <a:spcPts val="0"/>
              </a:spcBef>
              <a:spcAft>
                <a:spcPts val="1200"/>
              </a:spcAft>
            </a:pPr>
            <a:r>
              <a:rPr lang="en-US" sz="1600" dirty="0">
                <a:solidFill>
                  <a:schemeClr val="tx1"/>
                </a:solidFill>
                <a:latin typeface="IBM Plex Sans" panose="020B0503050000000000" pitchFamily="34" charset="0"/>
              </a:rPr>
              <a:t>The My Tasks tab on the Homepage, now provides users a view into their HR Status Aging if the HR Status Aging is configured and the My Tasks panel is enabled. </a:t>
            </a:r>
          </a:p>
          <a:p>
            <a:pPr>
              <a:spcBef>
                <a:spcPts val="0"/>
              </a:spcBef>
              <a:spcAft>
                <a:spcPts val="1200"/>
              </a:spcAft>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pic>
        <p:nvPicPr>
          <p:cNvPr id="8" name="Picture 2" descr="HR status aging functions available in My Tasks tab on home page.">
            <a:extLst>
              <a:ext uri="{FF2B5EF4-FFF2-40B4-BE49-F238E27FC236}">
                <a16:creationId xmlns:a16="http://schemas.microsoft.com/office/drawing/2014/main" id="{CBFF2113-DD97-4205-963A-2517F2262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76" y="1997287"/>
            <a:ext cx="4587479" cy="2198319"/>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2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HR Statuses</a:t>
            </a:r>
          </a:p>
        </p:txBody>
      </p:sp>
      <p:sp>
        <p:nvSpPr>
          <p:cNvPr id="3" name="Content Placeholder 2"/>
          <p:cNvSpPr>
            <a:spLocks noGrp="1"/>
          </p:cNvSpPr>
          <p:nvPr>
            <p:ph idx="1"/>
          </p:nvPr>
        </p:nvSpPr>
        <p:spPr>
          <a:xfrm>
            <a:off x="387715" y="809204"/>
            <a:ext cx="8496824" cy="3263504"/>
          </a:xfrm>
        </p:spPr>
        <p:txBody>
          <a:bodyPr>
            <a:normAutofit/>
          </a:bodyPr>
          <a:lstStyle/>
          <a:p>
            <a:pPr>
              <a:spcBef>
                <a:spcPts val="0"/>
              </a:spcBef>
              <a:spcAft>
                <a:spcPts val="1200"/>
              </a:spcAft>
            </a:pPr>
            <a:r>
              <a:rPr lang="en-US" sz="1800" b="1" dirty="0">
                <a:solidFill>
                  <a:schemeClr val="tx1"/>
                </a:solidFill>
                <a:latin typeface="IBM Plex Sans" panose="020B0503050000000000" pitchFamily="34" charset="0"/>
              </a:rPr>
              <a:t>My Tasks</a:t>
            </a:r>
          </a:p>
          <a:p>
            <a:pPr>
              <a:spcBef>
                <a:spcPts val="0"/>
              </a:spcBef>
              <a:spcAft>
                <a:spcPts val="1200"/>
              </a:spcAft>
            </a:pPr>
            <a:r>
              <a:rPr lang="en-US" sz="1600" dirty="0">
                <a:solidFill>
                  <a:schemeClr val="tx1"/>
                </a:solidFill>
                <a:latin typeface="IBM Plex Sans" panose="020B0503050000000000" pitchFamily="34" charset="0"/>
              </a:rPr>
              <a:t>(1) To configure the HR Status Aging per HR Status:</a:t>
            </a:r>
          </a:p>
          <a:p>
            <a:pPr>
              <a:spcBef>
                <a:spcPts val="0"/>
              </a:spcBef>
              <a:spcAft>
                <a:spcPts val="1200"/>
              </a:spcAft>
            </a:pPr>
            <a:r>
              <a:rPr lang="en-US" sz="1600" i="1" dirty="0">
                <a:solidFill>
                  <a:schemeClr val="tx1"/>
                </a:solidFill>
                <a:latin typeface="IBM Plex Sans" panose="020B0503050000000000" pitchFamily="34" charset="0"/>
              </a:rPr>
              <a:t>	Workbench &gt; Tools &gt; HR Statuses &gt; Edit Status &gt; Actions &gt; HR Status Aging</a:t>
            </a:r>
          </a:p>
          <a:p>
            <a:pPr marL="285750" indent="-285750">
              <a:spcBef>
                <a:spcPts val="0"/>
              </a:spcBef>
              <a:spcAft>
                <a:spcPts val="1200"/>
              </a:spcAft>
              <a:buFontTx/>
              <a:buChar char="-"/>
            </a:pPr>
            <a:endParaRPr lang="en-US" sz="1800" dirty="0">
              <a:solidFill>
                <a:schemeClr val="tx1"/>
              </a:solidFill>
              <a:latin typeface="IBM Plex Sans" panose="020B0503050000000000" pitchFamily="34" charset="0"/>
            </a:endParaRPr>
          </a:p>
          <a:p>
            <a:pPr>
              <a:spcBef>
                <a:spcPts val="0"/>
              </a:spcBef>
              <a:spcAft>
                <a:spcPts val="1200"/>
              </a:spcAft>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pic>
        <p:nvPicPr>
          <p:cNvPr id="9" name="Picture 8">
            <a:extLst>
              <a:ext uri="{FF2B5EF4-FFF2-40B4-BE49-F238E27FC236}">
                <a16:creationId xmlns:a16="http://schemas.microsoft.com/office/drawing/2014/main" id="{A938FE97-9072-49E6-AB46-5058F36E5884}"/>
              </a:ext>
            </a:extLst>
          </p:cNvPr>
          <p:cNvPicPr>
            <a:picLocks noChangeAspect="1"/>
          </p:cNvPicPr>
          <p:nvPr/>
        </p:nvPicPr>
        <p:blipFill>
          <a:blip r:embed="rId2"/>
          <a:stretch>
            <a:fillRect/>
          </a:stretch>
        </p:blipFill>
        <p:spPr>
          <a:xfrm>
            <a:off x="2269065" y="2118738"/>
            <a:ext cx="3758366" cy="2409871"/>
          </a:xfrm>
          <a:prstGeom prst="rect">
            <a:avLst/>
          </a:prstGeom>
          <a:ln>
            <a:solidFill>
              <a:srgbClr val="0070C0"/>
            </a:solidFill>
          </a:ln>
        </p:spPr>
      </p:pic>
    </p:spTree>
    <p:extLst>
      <p:ext uri="{BB962C8B-B14F-4D97-AF65-F5344CB8AC3E}">
        <p14:creationId xmlns:p14="http://schemas.microsoft.com/office/powerpoint/2010/main" val="40977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HR Statuses</a:t>
            </a:r>
          </a:p>
        </p:txBody>
      </p:sp>
      <p:sp>
        <p:nvSpPr>
          <p:cNvPr id="3" name="Content Placeholder 2"/>
          <p:cNvSpPr>
            <a:spLocks noGrp="1"/>
          </p:cNvSpPr>
          <p:nvPr>
            <p:ph idx="1"/>
          </p:nvPr>
        </p:nvSpPr>
        <p:spPr>
          <a:xfrm>
            <a:off x="387715" y="809204"/>
            <a:ext cx="8496824" cy="3263504"/>
          </a:xfrm>
        </p:spPr>
        <p:txBody>
          <a:bodyPr>
            <a:normAutofit/>
          </a:bodyPr>
          <a:lstStyle/>
          <a:p>
            <a:pPr>
              <a:spcBef>
                <a:spcPts val="0"/>
              </a:spcBef>
              <a:spcAft>
                <a:spcPts val="1200"/>
              </a:spcAft>
            </a:pPr>
            <a:r>
              <a:rPr lang="en-US" sz="1800" b="1" dirty="0">
                <a:solidFill>
                  <a:schemeClr val="tx1"/>
                </a:solidFill>
                <a:latin typeface="IBM Plex Sans" panose="020B0503050000000000" pitchFamily="34" charset="0"/>
              </a:rPr>
              <a:t>My Tasks</a:t>
            </a:r>
          </a:p>
          <a:p>
            <a:pPr>
              <a:spcBef>
                <a:spcPts val="0"/>
              </a:spcBef>
              <a:spcAft>
                <a:spcPts val="1200"/>
              </a:spcAft>
            </a:pPr>
            <a:r>
              <a:rPr lang="en-US" sz="1600" dirty="0">
                <a:solidFill>
                  <a:schemeClr val="tx1"/>
                </a:solidFill>
                <a:latin typeface="IBM Plex Sans" panose="020B0503050000000000" pitchFamily="34" charset="0"/>
              </a:rPr>
              <a:t>(2) To enable the My Task panel in Panel Configuration:</a:t>
            </a:r>
          </a:p>
          <a:p>
            <a:pPr>
              <a:spcBef>
                <a:spcPts val="0"/>
              </a:spcBef>
              <a:spcAft>
                <a:spcPts val="1200"/>
              </a:spcAft>
            </a:pPr>
            <a:r>
              <a:rPr lang="en-US" sz="1600" i="1" dirty="0">
                <a:solidFill>
                  <a:schemeClr val="tx1"/>
                </a:solidFill>
                <a:latin typeface="IBM Plex Sans" panose="020B0503050000000000" pitchFamily="34" charset="0"/>
              </a:rPr>
              <a:t>	Workbench &gt; Tools &gt; Users &gt; User Types &gt; </a:t>
            </a:r>
            <a:r>
              <a:rPr lang="en-US" sz="1600" dirty="0">
                <a:solidFill>
                  <a:schemeClr val="tx1"/>
                </a:solidFill>
                <a:latin typeface="IBM Plex Sans" panose="020B0503050000000000" pitchFamily="34" charset="0"/>
              </a:rPr>
              <a:t>Select</a:t>
            </a:r>
            <a:r>
              <a:rPr lang="en-US" sz="1600" i="1" dirty="0">
                <a:solidFill>
                  <a:schemeClr val="tx1"/>
                </a:solidFill>
                <a:latin typeface="IBM Plex Sans" panose="020B0503050000000000" pitchFamily="34" charset="0"/>
              </a:rPr>
              <a:t> User Type &gt; User Type Panel Mapping </a:t>
            </a:r>
          </a:p>
          <a:p>
            <a:pPr marL="285750" indent="-285750">
              <a:spcBef>
                <a:spcPts val="0"/>
              </a:spcBef>
              <a:spcAft>
                <a:spcPts val="1200"/>
              </a:spcAft>
              <a:buFontTx/>
              <a:buChar char="-"/>
            </a:pPr>
            <a:r>
              <a:rPr lang="en-US" sz="1600" dirty="0">
                <a:solidFill>
                  <a:schemeClr val="tx1"/>
                </a:solidFill>
                <a:latin typeface="IBM Plex Sans" panose="020B0503050000000000" pitchFamily="34" charset="0"/>
              </a:rPr>
              <a:t>Enable</a:t>
            </a:r>
            <a:r>
              <a:rPr lang="en-US" sz="1600" i="1" dirty="0">
                <a:solidFill>
                  <a:schemeClr val="tx1"/>
                </a:solidFill>
                <a:latin typeface="IBM Plex Sans" panose="020B0503050000000000" pitchFamily="34" charset="0"/>
              </a:rPr>
              <a:t> My Task tab &gt; </a:t>
            </a:r>
            <a:r>
              <a:rPr lang="en-US" sz="1600" dirty="0">
                <a:solidFill>
                  <a:schemeClr val="tx1"/>
                </a:solidFill>
                <a:latin typeface="IBM Plex Sans" panose="020B0503050000000000" pitchFamily="34" charset="0"/>
              </a:rPr>
              <a:t>Select</a:t>
            </a:r>
            <a:r>
              <a:rPr lang="en-US" sz="1600" i="1" dirty="0">
                <a:solidFill>
                  <a:schemeClr val="tx1"/>
                </a:solidFill>
                <a:latin typeface="IBM Plex Sans" panose="020B0503050000000000" pitchFamily="34" charset="0"/>
              </a:rPr>
              <a:t> Basic View </a:t>
            </a:r>
            <a:r>
              <a:rPr lang="en-US" sz="1600" dirty="0">
                <a:solidFill>
                  <a:schemeClr val="tx1"/>
                </a:solidFill>
                <a:latin typeface="IBM Plex Sans" panose="020B0503050000000000" pitchFamily="34" charset="0"/>
              </a:rPr>
              <a:t>under the Configuration dropdown </a:t>
            </a:r>
            <a:r>
              <a:rPr lang="en-US" sz="1600" i="1" dirty="0">
                <a:solidFill>
                  <a:schemeClr val="tx1"/>
                </a:solidFill>
                <a:latin typeface="IBM Plex Sans" panose="020B0503050000000000" pitchFamily="34" charset="0"/>
              </a:rPr>
              <a:t>&gt; Save.</a:t>
            </a:r>
          </a:p>
          <a:p>
            <a:pPr marL="285750" indent="-285750">
              <a:spcBef>
                <a:spcPts val="0"/>
              </a:spcBef>
              <a:spcAft>
                <a:spcPts val="1200"/>
              </a:spcAft>
              <a:buFontTx/>
              <a:buChar char="-"/>
            </a:pPr>
            <a:endParaRPr lang="en-US" sz="1800" dirty="0">
              <a:solidFill>
                <a:schemeClr val="tx1"/>
              </a:solidFill>
              <a:latin typeface="IBM Plex Sans" panose="020B0503050000000000" pitchFamily="34" charset="0"/>
            </a:endParaRPr>
          </a:p>
          <a:p>
            <a:pPr>
              <a:spcBef>
                <a:spcPts val="0"/>
              </a:spcBef>
              <a:spcAft>
                <a:spcPts val="1200"/>
              </a:spcAft>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pic>
        <p:nvPicPr>
          <p:cNvPr id="8" name="Picture 7">
            <a:extLst>
              <a:ext uri="{FF2B5EF4-FFF2-40B4-BE49-F238E27FC236}">
                <a16:creationId xmlns:a16="http://schemas.microsoft.com/office/drawing/2014/main" id="{9DB83457-1402-4163-A6C7-8FDAAD8E0B91}"/>
              </a:ext>
            </a:extLst>
          </p:cNvPr>
          <p:cNvPicPr>
            <a:picLocks noChangeAspect="1"/>
          </p:cNvPicPr>
          <p:nvPr/>
        </p:nvPicPr>
        <p:blipFill>
          <a:blip r:embed="rId2"/>
          <a:stretch>
            <a:fillRect/>
          </a:stretch>
        </p:blipFill>
        <p:spPr>
          <a:xfrm>
            <a:off x="2417447" y="2426851"/>
            <a:ext cx="4437360" cy="2501057"/>
          </a:xfrm>
          <a:prstGeom prst="rect">
            <a:avLst/>
          </a:prstGeom>
          <a:ln>
            <a:solidFill>
              <a:srgbClr val="0070C0"/>
            </a:solidFill>
          </a:ln>
        </p:spPr>
      </p:pic>
    </p:spTree>
    <p:extLst>
      <p:ext uri="{BB962C8B-B14F-4D97-AF65-F5344CB8AC3E}">
        <p14:creationId xmlns:p14="http://schemas.microsoft.com/office/powerpoint/2010/main" val="174744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New UI Branding Configuration</a:t>
            </a:r>
          </a:p>
        </p:txBody>
      </p:sp>
      <p:sp>
        <p:nvSpPr>
          <p:cNvPr id="3" name="Content Placeholder 2"/>
          <p:cNvSpPr>
            <a:spLocks noGrp="1"/>
          </p:cNvSpPr>
          <p:nvPr>
            <p:ph idx="1"/>
          </p:nvPr>
        </p:nvSpPr>
        <p:spPr>
          <a:xfrm>
            <a:off x="244700" y="786441"/>
            <a:ext cx="8790840" cy="3942914"/>
          </a:xfrm>
        </p:spPr>
        <p:txBody>
          <a:bodyPr>
            <a:normAutofit/>
          </a:bodyPr>
          <a:lstStyle/>
          <a:p>
            <a:pPr>
              <a:spcBef>
                <a:spcPts val="600"/>
              </a:spcBef>
            </a:pPr>
            <a:r>
              <a:rPr lang="en-US" dirty="0">
                <a:solidFill>
                  <a:schemeClr val="tx1"/>
                </a:solidFill>
                <a:latin typeface="+mn-lt"/>
              </a:rPr>
              <a:t>Branding can be configured for the BrassRing New UI. If you are a client that uses BrassRing within Talent Suite, some branding will be done in Workbench and some will be done in the Talent Suite Admin section. If you are a client that does not use BrassRing within Talent Suite then you will configure all of your branding in Workbench.</a:t>
            </a:r>
          </a:p>
          <a:p>
            <a:pPr>
              <a:spcBef>
                <a:spcPts val="600"/>
              </a:spcBef>
            </a:pPr>
            <a:endParaRPr lang="en-US" i="1" dirty="0">
              <a:solidFill>
                <a:schemeClr val="tx1"/>
              </a:solidFill>
              <a:latin typeface="+mn-lt"/>
            </a:endParaRPr>
          </a:p>
          <a:p>
            <a:pPr>
              <a:spcBef>
                <a:spcPts val="600"/>
              </a:spcBef>
            </a:pPr>
            <a:r>
              <a:rPr lang="en-US" i="1" dirty="0">
                <a:solidFill>
                  <a:schemeClr val="tx1"/>
                </a:solidFill>
                <a:latin typeface="+mn-lt"/>
              </a:rPr>
              <a:t>Workbench &gt; Tools &gt; Settings &gt; BrassRing UI Colors &gt; </a:t>
            </a:r>
            <a:r>
              <a:rPr lang="en-US" dirty="0">
                <a:solidFill>
                  <a:schemeClr val="tx1"/>
                </a:solidFill>
                <a:latin typeface="+mn-lt"/>
              </a:rPr>
              <a:t>Select</a:t>
            </a:r>
            <a:r>
              <a:rPr lang="en-US" i="1" dirty="0">
                <a:solidFill>
                  <a:schemeClr val="tx1"/>
                </a:solidFill>
                <a:latin typeface="+mn-lt"/>
              </a:rPr>
              <a:t> Responsive Recruiter Branding &gt; </a:t>
            </a:r>
            <a:r>
              <a:rPr lang="en-US" dirty="0">
                <a:solidFill>
                  <a:schemeClr val="tx1"/>
                </a:solidFill>
                <a:latin typeface="+mn-lt"/>
              </a:rPr>
              <a:t>Select</a:t>
            </a:r>
            <a:r>
              <a:rPr lang="en-US" i="1" dirty="0">
                <a:solidFill>
                  <a:schemeClr val="tx1"/>
                </a:solidFill>
                <a:latin typeface="+mn-lt"/>
              </a:rPr>
              <a:t> Launch &gt; Right-click on elements of the page to update &gt; Save</a:t>
            </a:r>
          </a:p>
          <a:p>
            <a:pPr>
              <a:spcBef>
                <a:spcPts val="600"/>
              </a:spcBef>
            </a:pPr>
            <a:endParaRPr lang="en-US" i="1" dirty="0">
              <a:solidFill>
                <a:schemeClr val="tx1"/>
              </a:solidFill>
              <a:latin typeface="+mn-lt"/>
            </a:endParaRPr>
          </a:p>
        </p:txBody>
      </p:sp>
      <p:pic>
        <p:nvPicPr>
          <p:cNvPr id="4" name="Picture 3">
            <a:extLst>
              <a:ext uri="{FF2B5EF4-FFF2-40B4-BE49-F238E27FC236}">
                <a16:creationId xmlns:a16="http://schemas.microsoft.com/office/drawing/2014/main" id="{D8BD3884-655B-4E76-96F5-2A3091793D3D}"/>
              </a:ext>
            </a:extLst>
          </p:cNvPr>
          <p:cNvPicPr>
            <a:picLocks noChangeAspect="1"/>
          </p:cNvPicPr>
          <p:nvPr/>
        </p:nvPicPr>
        <p:blipFill>
          <a:blip r:embed="rId2"/>
          <a:stretch>
            <a:fillRect/>
          </a:stretch>
        </p:blipFill>
        <p:spPr>
          <a:xfrm>
            <a:off x="1724159" y="2496926"/>
            <a:ext cx="5695681" cy="2127267"/>
          </a:xfrm>
          <a:prstGeom prst="rect">
            <a:avLst/>
          </a:prstGeom>
        </p:spPr>
      </p:pic>
    </p:spTree>
    <p:extLst>
      <p:ext uri="{BB962C8B-B14F-4D97-AF65-F5344CB8AC3E}">
        <p14:creationId xmlns:p14="http://schemas.microsoft.com/office/powerpoint/2010/main" val="402646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2259672" cy="1445486"/>
          </a:xfrm>
        </p:spPr>
        <p:txBody>
          <a:bodyPr>
            <a:normAutofit fontScale="90000"/>
          </a:bodyPr>
          <a:lstStyle/>
          <a:p>
            <a:r>
              <a:rPr lang="en-US" sz="3000" dirty="0">
                <a:solidFill>
                  <a:schemeClr val="tx1"/>
                </a:solidFill>
                <a:latin typeface="IBM Plex Sans" panose="020B0503050000000000" pitchFamily="34" charset="0"/>
              </a:rPr>
              <a:t>New UI Branding Configuration</a:t>
            </a:r>
          </a:p>
        </p:txBody>
      </p:sp>
      <p:graphicFrame>
        <p:nvGraphicFramePr>
          <p:cNvPr id="4" name="Table 3">
            <a:extLst>
              <a:ext uri="{FF2B5EF4-FFF2-40B4-BE49-F238E27FC236}">
                <a16:creationId xmlns:a16="http://schemas.microsoft.com/office/drawing/2014/main" id="{E8545B07-3E7F-42C5-B3D8-B554134CF26D}"/>
              </a:ext>
            </a:extLst>
          </p:cNvPr>
          <p:cNvGraphicFramePr>
            <a:graphicFrameLocks noGrp="1"/>
          </p:cNvGraphicFramePr>
          <p:nvPr>
            <p:extLst>
              <p:ext uri="{D42A27DB-BD31-4B8C-83A1-F6EECF244321}">
                <p14:modId xmlns:p14="http://schemas.microsoft.com/office/powerpoint/2010/main" val="4039673181"/>
              </p:ext>
            </p:extLst>
          </p:nvPr>
        </p:nvGraphicFramePr>
        <p:xfrm>
          <a:off x="3032973" y="2656876"/>
          <a:ext cx="5409126" cy="2338725"/>
        </p:xfrm>
        <a:graphic>
          <a:graphicData uri="http://schemas.openxmlformats.org/drawingml/2006/table">
            <a:tbl>
              <a:tblPr firstRow="1" bandRow="1">
                <a:tableStyleId>{5C22544A-7EE6-4342-B048-85BDC9FD1C3A}</a:tableStyleId>
              </a:tblPr>
              <a:tblGrid>
                <a:gridCol w="1803042">
                  <a:extLst>
                    <a:ext uri="{9D8B030D-6E8A-4147-A177-3AD203B41FA5}">
                      <a16:colId xmlns:a16="http://schemas.microsoft.com/office/drawing/2014/main" val="2495967756"/>
                    </a:ext>
                  </a:extLst>
                </a:gridCol>
                <a:gridCol w="1803042">
                  <a:extLst>
                    <a:ext uri="{9D8B030D-6E8A-4147-A177-3AD203B41FA5}">
                      <a16:colId xmlns:a16="http://schemas.microsoft.com/office/drawing/2014/main" val="2721042242"/>
                    </a:ext>
                  </a:extLst>
                </a:gridCol>
                <a:gridCol w="1803042">
                  <a:extLst>
                    <a:ext uri="{9D8B030D-6E8A-4147-A177-3AD203B41FA5}">
                      <a16:colId xmlns:a16="http://schemas.microsoft.com/office/drawing/2014/main" val="1360505788"/>
                    </a:ext>
                  </a:extLst>
                </a:gridCol>
              </a:tblGrid>
              <a:tr h="266085">
                <a:tc>
                  <a:txBody>
                    <a:bodyPr/>
                    <a:lstStyle/>
                    <a:p>
                      <a:r>
                        <a:rPr lang="en-US" sz="1100" dirty="0"/>
                        <a:t>Page Element</a:t>
                      </a:r>
                    </a:p>
                  </a:txBody>
                  <a:tcPr/>
                </a:tc>
                <a:tc>
                  <a:txBody>
                    <a:bodyPr/>
                    <a:lstStyle/>
                    <a:p>
                      <a:r>
                        <a:rPr lang="en-US" sz="1100" dirty="0"/>
                        <a:t>Talent Suite Clients</a:t>
                      </a:r>
                    </a:p>
                  </a:txBody>
                  <a:tcPr/>
                </a:tc>
                <a:tc>
                  <a:txBody>
                    <a:bodyPr/>
                    <a:lstStyle/>
                    <a:p>
                      <a:r>
                        <a:rPr lang="en-US" sz="1100" dirty="0"/>
                        <a:t>Non-Talent Suite Clients</a:t>
                      </a:r>
                    </a:p>
                  </a:txBody>
                  <a:tcPr/>
                </a:tc>
                <a:extLst>
                  <a:ext uri="{0D108BD9-81ED-4DB2-BD59-A6C34878D82A}">
                    <a16:rowId xmlns:a16="http://schemas.microsoft.com/office/drawing/2014/main" val="3385791622"/>
                  </a:ext>
                </a:extLst>
              </a:tr>
              <a:tr h="251138">
                <a:tc>
                  <a:txBody>
                    <a:bodyPr/>
                    <a:lstStyle/>
                    <a:p>
                      <a:r>
                        <a:rPr lang="en-US" sz="1100" dirty="0"/>
                        <a:t>Base Font Size</a:t>
                      </a:r>
                    </a:p>
                  </a:txBody>
                  <a:tcPr/>
                </a:tc>
                <a:tc>
                  <a:txBody>
                    <a:bodyPr/>
                    <a:lstStyle/>
                    <a:p>
                      <a:r>
                        <a:rPr lang="en-US" sz="1100" dirty="0"/>
                        <a:t>Workbench</a:t>
                      </a:r>
                    </a:p>
                  </a:txBody>
                  <a:tcPr/>
                </a:tc>
                <a:tc>
                  <a:txBody>
                    <a:bodyPr/>
                    <a:lstStyle/>
                    <a:p>
                      <a:r>
                        <a:rPr lang="en-US" sz="1100" dirty="0"/>
                        <a:t>Workbench</a:t>
                      </a:r>
                    </a:p>
                  </a:txBody>
                  <a:tcPr/>
                </a:tc>
                <a:extLst>
                  <a:ext uri="{0D108BD9-81ED-4DB2-BD59-A6C34878D82A}">
                    <a16:rowId xmlns:a16="http://schemas.microsoft.com/office/drawing/2014/main" val="86608029"/>
                  </a:ext>
                </a:extLst>
              </a:tr>
              <a:tr h="223878">
                <a:tc>
                  <a:txBody>
                    <a:bodyPr/>
                    <a:lstStyle/>
                    <a:p>
                      <a:r>
                        <a:rPr lang="en-US" sz="1100" dirty="0"/>
                        <a:t>Base Font</a:t>
                      </a:r>
                    </a:p>
                  </a:txBody>
                  <a:tcPr/>
                </a:tc>
                <a:tc>
                  <a:txBody>
                    <a:bodyPr/>
                    <a:lstStyle/>
                    <a:p>
                      <a:r>
                        <a:rPr lang="en-US" sz="1100" dirty="0"/>
                        <a:t>Workbench</a:t>
                      </a:r>
                    </a:p>
                  </a:txBody>
                  <a:tcPr/>
                </a:tc>
                <a:tc>
                  <a:txBody>
                    <a:bodyPr/>
                    <a:lstStyle/>
                    <a:p>
                      <a:r>
                        <a:rPr lang="en-US" sz="1100" dirty="0"/>
                        <a:t>Workbench</a:t>
                      </a:r>
                    </a:p>
                  </a:txBody>
                  <a:tcPr/>
                </a:tc>
                <a:extLst>
                  <a:ext uri="{0D108BD9-81ED-4DB2-BD59-A6C34878D82A}">
                    <a16:rowId xmlns:a16="http://schemas.microsoft.com/office/drawing/2014/main" val="1147731233"/>
                  </a:ext>
                </a:extLst>
              </a:tr>
              <a:tr h="235254">
                <a:tc>
                  <a:txBody>
                    <a:bodyPr/>
                    <a:lstStyle/>
                    <a:p>
                      <a:r>
                        <a:rPr lang="en-US" sz="1100" dirty="0"/>
                        <a:t>Link Color</a:t>
                      </a:r>
                    </a:p>
                  </a:txBody>
                  <a:tcPr/>
                </a:tc>
                <a:tc>
                  <a:txBody>
                    <a:bodyPr/>
                    <a:lstStyle/>
                    <a:p>
                      <a:r>
                        <a:rPr lang="en-US" sz="1100" dirty="0"/>
                        <a:t>Workbench</a:t>
                      </a:r>
                    </a:p>
                  </a:txBody>
                  <a:tcPr/>
                </a:tc>
                <a:tc>
                  <a:txBody>
                    <a:bodyPr/>
                    <a:lstStyle/>
                    <a:p>
                      <a:r>
                        <a:rPr lang="en-US" sz="1100" dirty="0"/>
                        <a:t>Workbench</a:t>
                      </a:r>
                    </a:p>
                  </a:txBody>
                  <a:tcPr/>
                </a:tc>
                <a:extLst>
                  <a:ext uri="{0D108BD9-81ED-4DB2-BD59-A6C34878D82A}">
                    <a16:rowId xmlns:a16="http://schemas.microsoft.com/office/drawing/2014/main" val="530748543"/>
                  </a:ext>
                </a:extLst>
              </a:tr>
              <a:tr h="227312">
                <a:tc>
                  <a:txBody>
                    <a:bodyPr/>
                    <a:lstStyle/>
                    <a:p>
                      <a:r>
                        <a:rPr lang="en-US" sz="1100" dirty="0"/>
                        <a:t>Header Background Color</a:t>
                      </a:r>
                    </a:p>
                  </a:txBody>
                  <a:tcPr/>
                </a:tc>
                <a:tc>
                  <a:txBody>
                    <a:bodyPr/>
                    <a:lstStyle/>
                    <a:p>
                      <a:r>
                        <a:rPr lang="en-US" sz="1100" dirty="0"/>
                        <a:t>Talent Suite Admin</a:t>
                      </a:r>
                    </a:p>
                  </a:txBody>
                  <a:tcPr/>
                </a:tc>
                <a:tc>
                  <a:txBody>
                    <a:bodyPr/>
                    <a:lstStyle/>
                    <a:p>
                      <a:r>
                        <a:rPr lang="en-US" sz="1100" dirty="0"/>
                        <a:t>Workbench</a:t>
                      </a:r>
                    </a:p>
                  </a:txBody>
                  <a:tcPr/>
                </a:tc>
                <a:extLst>
                  <a:ext uri="{0D108BD9-81ED-4DB2-BD59-A6C34878D82A}">
                    <a16:rowId xmlns:a16="http://schemas.microsoft.com/office/drawing/2014/main" val="1940012902"/>
                  </a:ext>
                </a:extLst>
              </a:tr>
              <a:tr h="219370">
                <a:tc>
                  <a:txBody>
                    <a:bodyPr/>
                    <a:lstStyle/>
                    <a:p>
                      <a:r>
                        <a:rPr lang="en-US" sz="1100" dirty="0"/>
                        <a:t>Header Text Color</a:t>
                      </a:r>
                    </a:p>
                  </a:txBody>
                  <a:tcPr/>
                </a:tc>
                <a:tc>
                  <a:txBody>
                    <a:bodyPr/>
                    <a:lstStyle/>
                    <a:p>
                      <a:r>
                        <a:rPr lang="en-US" sz="1100" dirty="0"/>
                        <a:t>Talent Suite Admin</a:t>
                      </a:r>
                    </a:p>
                  </a:txBody>
                  <a:tcPr/>
                </a:tc>
                <a:tc>
                  <a:txBody>
                    <a:bodyPr/>
                    <a:lstStyle/>
                    <a:p>
                      <a:r>
                        <a:rPr lang="en-US" sz="1100" dirty="0"/>
                        <a:t>Workbench</a:t>
                      </a:r>
                    </a:p>
                  </a:txBody>
                  <a:tcPr/>
                </a:tc>
                <a:extLst>
                  <a:ext uri="{0D108BD9-81ED-4DB2-BD59-A6C34878D82A}">
                    <a16:rowId xmlns:a16="http://schemas.microsoft.com/office/drawing/2014/main" val="1846483818"/>
                  </a:ext>
                </a:extLst>
              </a:tr>
              <a:tr h="218644">
                <a:tc>
                  <a:txBody>
                    <a:bodyPr/>
                    <a:lstStyle/>
                    <a:p>
                      <a:r>
                        <a:rPr lang="en-US" sz="1100" dirty="0"/>
                        <a:t>Logo</a:t>
                      </a:r>
                    </a:p>
                  </a:txBody>
                  <a:tcPr/>
                </a:tc>
                <a:tc>
                  <a:txBody>
                    <a:bodyPr/>
                    <a:lstStyle/>
                    <a:p>
                      <a:r>
                        <a:rPr lang="en-US" sz="1100" dirty="0"/>
                        <a:t>Talent Suite Admin</a:t>
                      </a:r>
                    </a:p>
                  </a:txBody>
                  <a:tcPr/>
                </a:tc>
                <a:tc>
                  <a:txBody>
                    <a:bodyPr/>
                    <a:lstStyle/>
                    <a:p>
                      <a:r>
                        <a:rPr lang="en-US" sz="1100" dirty="0"/>
                        <a:t>Workbench</a:t>
                      </a:r>
                    </a:p>
                  </a:txBody>
                  <a:tcPr/>
                </a:tc>
                <a:extLst>
                  <a:ext uri="{0D108BD9-81ED-4DB2-BD59-A6C34878D82A}">
                    <a16:rowId xmlns:a16="http://schemas.microsoft.com/office/drawing/2014/main" val="2179289013"/>
                  </a:ext>
                </a:extLst>
              </a:tr>
              <a:tr h="230020">
                <a:tc>
                  <a:txBody>
                    <a:bodyPr/>
                    <a:lstStyle/>
                    <a:p>
                      <a:r>
                        <a:rPr lang="en-US" sz="1100" dirty="0"/>
                        <a:t>Background Image</a:t>
                      </a:r>
                    </a:p>
                  </a:txBody>
                  <a:tcPr/>
                </a:tc>
                <a:tc>
                  <a:txBody>
                    <a:bodyPr/>
                    <a:lstStyle/>
                    <a:p>
                      <a:r>
                        <a:rPr lang="en-US" sz="1100" dirty="0"/>
                        <a:t>No longer applicable</a:t>
                      </a:r>
                    </a:p>
                  </a:txBody>
                  <a:tcPr/>
                </a:tc>
                <a:tc>
                  <a:txBody>
                    <a:bodyPr/>
                    <a:lstStyle/>
                    <a:p>
                      <a:r>
                        <a:rPr lang="en-US" sz="1100" dirty="0"/>
                        <a:t>No longer applicable</a:t>
                      </a:r>
                    </a:p>
                  </a:txBody>
                  <a:tcPr/>
                </a:tc>
                <a:extLst>
                  <a:ext uri="{0D108BD9-81ED-4DB2-BD59-A6C34878D82A}">
                    <a16:rowId xmlns:a16="http://schemas.microsoft.com/office/drawing/2014/main" val="2575983080"/>
                  </a:ext>
                </a:extLst>
              </a:tr>
              <a:tr h="228518">
                <a:tc>
                  <a:txBody>
                    <a:bodyPr/>
                    <a:lstStyle/>
                    <a:p>
                      <a:r>
                        <a:rPr lang="en-US" sz="1100" dirty="0"/>
                        <a:t>Title Font Color</a:t>
                      </a:r>
                    </a:p>
                  </a:txBody>
                  <a:tcPr/>
                </a:tc>
                <a:tc>
                  <a:txBody>
                    <a:bodyPr/>
                    <a:lstStyle/>
                    <a:p>
                      <a:r>
                        <a:rPr lang="en-US" sz="1100" dirty="0"/>
                        <a:t>Workbench</a:t>
                      </a:r>
                    </a:p>
                  </a:txBody>
                  <a:tcPr/>
                </a:tc>
                <a:tc>
                  <a:txBody>
                    <a:bodyPr/>
                    <a:lstStyle/>
                    <a:p>
                      <a:r>
                        <a:rPr lang="en-US" sz="1100" dirty="0"/>
                        <a:t>Workbench</a:t>
                      </a:r>
                    </a:p>
                  </a:txBody>
                  <a:tcPr/>
                </a:tc>
                <a:extLst>
                  <a:ext uri="{0D108BD9-81ED-4DB2-BD59-A6C34878D82A}">
                    <a16:rowId xmlns:a16="http://schemas.microsoft.com/office/drawing/2014/main" val="580517666"/>
                  </a:ext>
                </a:extLst>
              </a:tr>
            </a:tbl>
          </a:graphicData>
        </a:graphic>
      </p:graphicFrame>
      <p:pic>
        <p:nvPicPr>
          <p:cNvPr id="5" name="Picture 4">
            <a:extLst>
              <a:ext uri="{FF2B5EF4-FFF2-40B4-BE49-F238E27FC236}">
                <a16:creationId xmlns:a16="http://schemas.microsoft.com/office/drawing/2014/main" id="{82BBC0C9-C2CE-4613-8676-1AB3A20448A6}"/>
              </a:ext>
            </a:extLst>
          </p:cNvPr>
          <p:cNvPicPr>
            <a:picLocks noChangeAspect="1"/>
          </p:cNvPicPr>
          <p:nvPr/>
        </p:nvPicPr>
        <p:blipFill>
          <a:blip r:embed="rId2"/>
          <a:stretch>
            <a:fillRect/>
          </a:stretch>
        </p:blipFill>
        <p:spPr>
          <a:xfrm>
            <a:off x="2374806" y="125737"/>
            <a:ext cx="6516742" cy="2338725"/>
          </a:xfrm>
          <a:prstGeom prst="rect">
            <a:avLst/>
          </a:prstGeom>
        </p:spPr>
      </p:pic>
    </p:spTree>
    <p:extLst>
      <p:ext uri="{BB962C8B-B14F-4D97-AF65-F5344CB8AC3E}">
        <p14:creationId xmlns:p14="http://schemas.microsoft.com/office/powerpoint/2010/main" val="7713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04" y="281320"/>
            <a:ext cx="8653576" cy="596311"/>
          </a:xfrm>
        </p:spPr>
        <p:txBody>
          <a:bodyPr>
            <a:normAutofit/>
          </a:bodyPr>
          <a:lstStyle/>
          <a:p>
            <a:r>
              <a:rPr lang="en-US" sz="3000" dirty="0">
                <a:solidFill>
                  <a:schemeClr val="tx1"/>
                </a:solidFill>
                <a:latin typeface="IBM Plex Sans" panose="020B0503050000000000" pitchFamily="34" charset="0"/>
              </a:rPr>
              <a:t>Working with Reqs: Req Folder</a:t>
            </a:r>
          </a:p>
        </p:txBody>
      </p:sp>
      <p:sp>
        <p:nvSpPr>
          <p:cNvPr id="3" name="Content Placeholder 2"/>
          <p:cNvSpPr>
            <a:spLocks noGrp="1"/>
          </p:cNvSpPr>
          <p:nvPr>
            <p:ph idx="1"/>
          </p:nvPr>
        </p:nvSpPr>
        <p:spPr>
          <a:xfrm>
            <a:off x="315589" y="744490"/>
            <a:ext cx="2208423" cy="2042978"/>
          </a:xfrm>
        </p:spPr>
        <p:txBody>
          <a:bodyPr>
            <a:normAutofit fontScale="92500" lnSpcReduction="10000"/>
          </a:bodyPr>
          <a:lstStyle/>
          <a:p>
            <a:pPr marL="285750" indent="-285750">
              <a:lnSpc>
                <a:spcPct val="120000"/>
              </a:lnSpc>
              <a:spcBef>
                <a:spcPts val="600"/>
              </a:spcBef>
              <a:buFont typeface="Arial" panose="020B0604020202020204" pitchFamily="34" charset="0"/>
              <a:buChar char="•"/>
            </a:pPr>
            <a:r>
              <a:rPr lang="en-US" sz="1600" dirty="0">
                <a:solidFill>
                  <a:schemeClr val="tx1"/>
                </a:solidFill>
                <a:latin typeface="IBM Plex Sans" panose="020B0503050000000000" pitchFamily="34" charset="0"/>
              </a:rPr>
              <a:t>The Candidate Results grid includes advanced filtering capabilities as well as the ability to save filters for future use.  The filters persist to the next use.</a:t>
            </a:r>
          </a:p>
        </p:txBody>
      </p:sp>
      <p:pic>
        <p:nvPicPr>
          <p:cNvPr id="4" name="Picture 3">
            <a:extLst>
              <a:ext uri="{FF2B5EF4-FFF2-40B4-BE49-F238E27FC236}">
                <a16:creationId xmlns:a16="http://schemas.microsoft.com/office/drawing/2014/main" id="{48C1E6E7-A54C-4352-B93A-04F40FD6BBED}"/>
              </a:ext>
            </a:extLst>
          </p:cNvPr>
          <p:cNvPicPr>
            <a:picLocks noChangeAspect="1"/>
          </p:cNvPicPr>
          <p:nvPr/>
        </p:nvPicPr>
        <p:blipFill>
          <a:blip r:embed="rId2"/>
          <a:stretch>
            <a:fillRect/>
          </a:stretch>
        </p:blipFill>
        <p:spPr>
          <a:xfrm>
            <a:off x="2921222" y="733877"/>
            <a:ext cx="4037927" cy="2136737"/>
          </a:xfrm>
          <a:prstGeom prst="rect">
            <a:avLst/>
          </a:prstGeom>
          <a:ln>
            <a:solidFill>
              <a:schemeClr val="accent1"/>
            </a:solidFill>
          </a:ln>
        </p:spPr>
      </p:pic>
      <p:sp>
        <p:nvSpPr>
          <p:cNvPr id="5" name="Rectangle 4">
            <a:extLst>
              <a:ext uri="{FF2B5EF4-FFF2-40B4-BE49-F238E27FC236}">
                <a16:creationId xmlns:a16="http://schemas.microsoft.com/office/drawing/2014/main" id="{0C958470-422A-4FC2-AC2F-0AD1D15A81FC}"/>
              </a:ext>
            </a:extLst>
          </p:cNvPr>
          <p:cNvSpPr/>
          <p:nvPr/>
        </p:nvSpPr>
        <p:spPr>
          <a:xfrm>
            <a:off x="2907510" y="738109"/>
            <a:ext cx="1664489" cy="2128271"/>
          </a:xfrm>
          <a:prstGeom prst="rect">
            <a:avLst/>
          </a:prstGeom>
          <a:ln w="254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6" name="TextBox 5">
            <a:extLst>
              <a:ext uri="{FF2B5EF4-FFF2-40B4-BE49-F238E27FC236}">
                <a16:creationId xmlns:a16="http://schemas.microsoft.com/office/drawing/2014/main" id="{55A81423-7F11-46D0-90FC-94578C2EF805}"/>
              </a:ext>
            </a:extLst>
          </p:cNvPr>
          <p:cNvSpPr txBox="1"/>
          <p:nvPr/>
        </p:nvSpPr>
        <p:spPr>
          <a:xfrm>
            <a:off x="461394" y="3070657"/>
            <a:ext cx="8514826" cy="907941"/>
          </a:xfrm>
          <a:prstGeom prst="rect">
            <a:avLst/>
          </a:prstGeom>
          <a:noFill/>
        </p:spPr>
        <p:txBody>
          <a:bodyPr wrap="square" rtlCol="0">
            <a:spAutoFit/>
          </a:bodyPr>
          <a:lstStyle/>
          <a:p>
            <a:r>
              <a:rPr lang="en-US" sz="1600" dirty="0"/>
              <a:t>Custom fields need to be enabled as searchable fields in order to be used as a filter.</a:t>
            </a:r>
          </a:p>
          <a:p>
            <a:pPr>
              <a:spcAft>
                <a:spcPts val="600"/>
              </a:spcAft>
            </a:pPr>
            <a:r>
              <a:rPr lang="en-US" sz="1600" i="1" dirty="0"/>
              <a:t>	Workbench &gt; Tools &gt; Forms &gt; </a:t>
            </a:r>
            <a:r>
              <a:rPr lang="en-US" sz="1600" i="1" dirty="0" err="1"/>
              <a:t>Reqs</a:t>
            </a:r>
            <a:r>
              <a:rPr lang="en-US" sz="1600" i="1" dirty="0"/>
              <a:t> &gt; Req forms &gt; Define custom req fields</a:t>
            </a:r>
            <a:r>
              <a:rPr lang="en-US" sz="1600" dirty="0"/>
              <a:t> </a:t>
            </a:r>
          </a:p>
          <a:p>
            <a:pPr marL="285750" indent="-285750">
              <a:buFontTx/>
              <a:buChar char="-"/>
            </a:pPr>
            <a:r>
              <a:rPr lang="en-US" sz="1600" i="1" dirty="0"/>
              <a:t>Edit field attribute &gt; Save and continue</a:t>
            </a:r>
            <a:r>
              <a:rPr lang="en-US" sz="1600" dirty="0"/>
              <a:t> &gt; Select </a:t>
            </a:r>
            <a:r>
              <a:rPr lang="en-US" sz="1600" i="1" dirty="0"/>
              <a:t>Yes</a:t>
            </a:r>
            <a:r>
              <a:rPr lang="en-US" sz="1600" dirty="0"/>
              <a:t> </a:t>
            </a:r>
            <a:r>
              <a:rPr lang="en-US" sz="1600" i="1" dirty="0"/>
              <a:t>for Searchable</a:t>
            </a:r>
          </a:p>
        </p:txBody>
      </p:sp>
      <p:pic>
        <p:nvPicPr>
          <p:cNvPr id="10" name="Picture 9">
            <a:extLst>
              <a:ext uri="{FF2B5EF4-FFF2-40B4-BE49-F238E27FC236}">
                <a16:creationId xmlns:a16="http://schemas.microsoft.com/office/drawing/2014/main" id="{AD582D66-7A9B-49FC-982D-ACE6C14A2874}"/>
              </a:ext>
            </a:extLst>
          </p:cNvPr>
          <p:cNvPicPr>
            <a:picLocks noChangeAspect="1"/>
          </p:cNvPicPr>
          <p:nvPr/>
        </p:nvPicPr>
        <p:blipFill>
          <a:blip r:embed="rId3"/>
          <a:stretch>
            <a:fillRect/>
          </a:stretch>
        </p:blipFill>
        <p:spPr>
          <a:xfrm>
            <a:off x="3095044" y="3978598"/>
            <a:ext cx="3117214" cy="1101774"/>
          </a:xfrm>
          <a:prstGeom prst="rect">
            <a:avLst/>
          </a:prstGeom>
          <a:ln>
            <a:solidFill>
              <a:schemeClr val="accent1"/>
            </a:solidFill>
          </a:ln>
        </p:spPr>
      </p:pic>
    </p:spTree>
    <p:extLst>
      <p:ext uri="{BB962C8B-B14F-4D97-AF65-F5344CB8AC3E}">
        <p14:creationId xmlns:p14="http://schemas.microsoft.com/office/powerpoint/2010/main" val="269011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03781"/>
            <a:ext cx="8726215" cy="357471"/>
          </a:xfrm>
        </p:spPr>
        <p:txBody>
          <a:bodyPr/>
          <a:lstStyle/>
          <a:p>
            <a:pPr algn="ctr"/>
            <a:r>
              <a:rPr lang="en-US" dirty="0"/>
              <a:t>December VIRTUAL TRAINING SESSIONS</a:t>
            </a:r>
            <a:endParaRPr lang="en-US" sz="1600" i="1" dirty="0">
              <a:latin typeface="IBM Plex Sans" charset="0"/>
              <a:ea typeface="IBM Plex Sans" charset="0"/>
              <a:cs typeface="IBM Plex Sans" charset="0"/>
            </a:endParaRPr>
          </a:p>
        </p:txBody>
      </p:sp>
      <p:graphicFrame>
        <p:nvGraphicFramePr>
          <p:cNvPr id="3" name="Table 2">
            <a:extLst>
              <a:ext uri="{FF2B5EF4-FFF2-40B4-BE49-F238E27FC236}">
                <a16:creationId xmlns:a16="http://schemas.microsoft.com/office/drawing/2014/main" id="{3C167B89-1E38-4EF7-9127-C289B5579B9D}"/>
              </a:ext>
            </a:extLst>
          </p:cNvPr>
          <p:cNvGraphicFramePr>
            <a:graphicFrameLocks noGrp="1"/>
          </p:cNvGraphicFramePr>
          <p:nvPr>
            <p:extLst>
              <p:ext uri="{D42A27DB-BD31-4B8C-83A1-F6EECF244321}">
                <p14:modId xmlns:p14="http://schemas.microsoft.com/office/powerpoint/2010/main" val="803542251"/>
              </p:ext>
            </p:extLst>
          </p:nvPr>
        </p:nvGraphicFramePr>
        <p:xfrm>
          <a:off x="228600" y="808589"/>
          <a:ext cx="8726214" cy="3252773"/>
        </p:xfrm>
        <a:graphic>
          <a:graphicData uri="http://schemas.openxmlformats.org/drawingml/2006/table">
            <a:tbl>
              <a:tblPr firstRow="1" bandRow="1">
                <a:tableStyleId>{93296810-A885-4BE3-A3E7-6D5BEEA58F35}</a:tableStyleId>
              </a:tblPr>
              <a:tblGrid>
                <a:gridCol w="1246602">
                  <a:extLst>
                    <a:ext uri="{9D8B030D-6E8A-4147-A177-3AD203B41FA5}">
                      <a16:colId xmlns:a16="http://schemas.microsoft.com/office/drawing/2014/main" val="1350891789"/>
                    </a:ext>
                  </a:extLst>
                </a:gridCol>
                <a:gridCol w="1246602">
                  <a:extLst>
                    <a:ext uri="{9D8B030D-6E8A-4147-A177-3AD203B41FA5}">
                      <a16:colId xmlns:a16="http://schemas.microsoft.com/office/drawing/2014/main" val="1325881092"/>
                    </a:ext>
                  </a:extLst>
                </a:gridCol>
                <a:gridCol w="1246602">
                  <a:extLst>
                    <a:ext uri="{9D8B030D-6E8A-4147-A177-3AD203B41FA5}">
                      <a16:colId xmlns:a16="http://schemas.microsoft.com/office/drawing/2014/main" val="1573733701"/>
                    </a:ext>
                  </a:extLst>
                </a:gridCol>
                <a:gridCol w="1246602">
                  <a:extLst>
                    <a:ext uri="{9D8B030D-6E8A-4147-A177-3AD203B41FA5}">
                      <a16:colId xmlns:a16="http://schemas.microsoft.com/office/drawing/2014/main" val="515021033"/>
                    </a:ext>
                  </a:extLst>
                </a:gridCol>
                <a:gridCol w="1246602">
                  <a:extLst>
                    <a:ext uri="{9D8B030D-6E8A-4147-A177-3AD203B41FA5}">
                      <a16:colId xmlns:a16="http://schemas.microsoft.com/office/drawing/2014/main" val="1806861775"/>
                    </a:ext>
                  </a:extLst>
                </a:gridCol>
                <a:gridCol w="1246602">
                  <a:extLst>
                    <a:ext uri="{9D8B030D-6E8A-4147-A177-3AD203B41FA5}">
                      <a16:colId xmlns:a16="http://schemas.microsoft.com/office/drawing/2014/main" val="4008877000"/>
                    </a:ext>
                  </a:extLst>
                </a:gridCol>
                <a:gridCol w="1246602">
                  <a:extLst>
                    <a:ext uri="{9D8B030D-6E8A-4147-A177-3AD203B41FA5}">
                      <a16:colId xmlns:a16="http://schemas.microsoft.com/office/drawing/2014/main" val="554407507"/>
                    </a:ext>
                  </a:extLst>
                </a:gridCol>
              </a:tblGrid>
              <a:tr h="294997">
                <a:tc>
                  <a:txBody>
                    <a:bodyPr/>
                    <a:lstStyle/>
                    <a:p>
                      <a:r>
                        <a:rPr lang="en-US" sz="1050" dirty="0"/>
                        <a:t>Sunday</a:t>
                      </a:r>
                    </a:p>
                  </a:txBody>
                  <a:tcPr/>
                </a:tc>
                <a:tc>
                  <a:txBody>
                    <a:bodyPr/>
                    <a:lstStyle/>
                    <a:p>
                      <a:r>
                        <a:rPr lang="en-US" sz="1050" dirty="0"/>
                        <a:t>Monday</a:t>
                      </a:r>
                    </a:p>
                  </a:txBody>
                  <a:tcPr/>
                </a:tc>
                <a:tc>
                  <a:txBody>
                    <a:bodyPr/>
                    <a:lstStyle/>
                    <a:p>
                      <a:r>
                        <a:rPr lang="en-US" sz="1050" dirty="0"/>
                        <a:t>Tuesday</a:t>
                      </a:r>
                    </a:p>
                  </a:txBody>
                  <a:tcPr/>
                </a:tc>
                <a:tc>
                  <a:txBody>
                    <a:bodyPr/>
                    <a:lstStyle/>
                    <a:p>
                      <a:r>
                        <a:rPr lang="en-US" sz="1050" dirty="0"/>
                        <a:t>Wednesday</a:t>
                      </a:r>
                    </a:p>
                  </a:txBody>
                  <a:tcPr/>
                </a:tc>
                <a:tc>
                  <a:txBody>
                    <a:bodyPr/>
                    <a:lstStyle/>
                    <a:p>
                      <a:r>
                        <a:rPr lang="en-US" sz="1050" dirty="0"/>
                        <a:t>Thursday</a:t>
                      </a:r>
                    </a:p>
                  </a:txBody>
                  <a:tcPr/>
                </a:tc>
                <a:tc>
                  <a:txBody>
                    <a:bodyPr/>
                    <a:lstStyle/>
                    <a:p>
                      <a:r>
                        <a:rPr lang="en-US" sz="1050" dirty="0"/>
                        <a:t>Friday</a:t>
                      </a:r>
                    </a:p>
                  </a:txBody>
                  <a:tcPr/>
                </a:tc>
                <a:tc>
                  <a:txBody>
                    <a:bodyPr/>
                    <a:lstStyle/>
                    <a:p>
                      <a:r>
                        <a:rPr lang="en-US" sz="1050" dirty="0"/>
                        <a:t>Saturday</a:t>
                      </a:r>
                    </a:p>
                  </a:txBody>
                  <a:tcPr/>
                </a:tc>
                <a:extLst>
                  <a:ext uri="{0D108BD9-81ED-4DB2-BD59-A6C34878D82A}">
                    <a16:rowId xmlns:a16="http://schemas.microsoft.com/office/drawing/2014/main" val="2067481760"/>
                  </a:ext>
                </a:extLst>
              </a:tr>
              <a:tr h="492098">
                <a:tc>
                  <a:txBody>
                    <a:bodyPr/>
                    <a:lstStyle/>
                    <a:p>
                      <a:r>
                        <a:rPr lang="en-US" sz="1050" dirty="0"/>
                        <a:t> 1</a:t>
                      </a:r>
                    </a:p>
                  </a:txBody>
                  <a:tcPr/>
                </a:tc>
                <a:tc>
                  <a:txBody>
                    <a:bodyPr/>
                    <a:lstStyle/>
                    <a:p>
                      <a:r>
                        <a:rPr lang="en-US" sz="1050" dirty="0"/>
                        <a:t> 2</a:t>
                      </a:r>
                    </a:p>
                  </a:txBody>
                  <a:tcPr/>
                </a:tc>
                <a:tc>
                  <a:txBody>
                    <a:bodyPr/>
                    <a:lstStyle/>
                    <a:p>
                      <a:r>
                        <a:rPr lang="en-US" sz="1050" dirty="0"/>
                        <a:t>3</a:t>
                      </a:r>
                    </a:p>
                    <a:p>
                      <a:r>
                        <a:rPr lang="en-US" sz="800" b="1" dirty="0"/>
                        <a:t>Client</a:t>
                      </a:r>
                      <a:r>
                        <a:rPr lang="en-US" sz="800" b="0" dirty="0"/>
                        <a:t>: </a:t>
                      </a:r>
                      <a:r>
                        <a:rPr lang="en-US" sz="800" b="0" dirty="0">
                          <a:hlinkClick r:id="rId2"/>
                        </a:rPr>
                        <a:t>Assess Transitioning to the New UI (Phase 4)</a:t>
                      </a:r>
                      <a:r>
                        <a:rPr lang="en-US" sz="800" b="0" dirty="0"/>
                        <a:t> (11:00 AM EST)</a:t>
                      </a:r>
                      <a:endParaRPr lang="en-US" sz="800" b="1" dirty="0"/>
                    </a:p>
                  </a:txBody>
                  <a:tcPr/>
                </a:tc>
                <a:tc>
                  <a:txBody>
                    <a:bodyPr/>
                    <a:lstStyle/>
                    <a:p>
                      <a:endParaRPr lang="en-US" sz="800" dirty="0"/>
                    </a:p>
                  </a:txBody>
                  <a:tcPr/>
                </a:tc>
                <a:tc>
                  <a:txBody>
                    <a:bodyPr/>
                    <a:lstStyle/>
                    <a:p>
                      <a:r>
                        <a:rPr lang="en-US" sz="1000" dirty="0"/>
                        <a:t>5</a:t>
                      </a:r>
                    </a:p>
                  </a:txBody>
                  <a:tcPr/>
                </a:tc>
                <a:tc>
                  <a:txBody>
                    <a:bodyPr/>
                    <a:lstStyle/>
                    <a:p>
                      <a:r>
                        <a:rPr lang="en-US" sz="1050" dirty="0">
                          <a:solidFill>
                            <a:schemeClr val="tx1"/>
                          </a:solidFill>
                        </a:rPr>
                        <a:t>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t>Client:</a:t>
                      </a:r>
                      <a:r>
                        <a:rPr lang="en-US" sz="800" b="0" dirty="0"/>
                        <a:t> Onboard Release (</a:t>
                      </a:r>
                      <a:r>
                        <a:rPr lang="en-US" sz="800" b="0" dirty="0">
                          <a:hlinkClick r:id="rId3"/>
                        </a:rPr>
                        <a:t>4 am EST </a:t>
                      </a:r>
                      <a:r>
                        <a:rPr lang="en-US" sz="800" b="0" dirty="0"/>
                        <a:t>&amp; </a:t>
                      </a:r>
                      <a:r>
                        <a:rPr lang="en-US" sz="800" b="0" dirty="0">
                          <a:hlinkClick r:id="rId4"/>
                        </a:rPr>
                        <a:t>11am EST</a:t>
                      </a:r>
                      <a:r>
                        <a:rPr lang="en-US" sz="800" b="0" dirty="0"/>
                        <a:t>)</a:t>
                      </a:r>
                      <a:endParaRPr lang="en-US" sz="800" b="1" dirty="0"/>
                    </a:p>
                    <a:p>
                      <a:endParaRPr lang="en-US" sz="700" dirty="0">
                        <a:solidFill>
                          <a:schemeClr val="tx1"/>
                        </a:solidFill>
                      </a:endParaRPr>
                    </a:p>
                  </a:txBody>
                  <a:tcPr/>
                </a:tc>
                <a:tc>
                  <a:txBody>
                    <a:bodyPr/>
                    <a:lstStyle/>
                    <a:p>
                      <a:r>
                        <a:rPr lang="en-US" sz="1050" dirty="0"/>
                        <a:t>7</a:t>
                      </a:r>
                    </a:p>
                  </a:txBody>
                  <a:tcPr/>
                </a:tc>
                <a:extLst>
                  <a:ext uri="{0D108BD9-81ED-4DB2-BD59-A6C34878D82A}">
                    <a16:rowId xmlns:a16="http://schemas.microsoft.com/office/drawing/2014/main" val="2963636183"/>
                  </a:ext>
                </a:extLst>
              </a:tr>
              <a:tr h="492098">
                <a:tc>
                  <a:txBody>
                    <a:bodyPr/>
                    <a:lstStyle/>
                    <a:p>
                      <a:r>
                        <a:rPr lang="en-US" sz="1050" dirty="0"/>
                        <a:t>8</a:t>
                      </a:r>
                    </a:p>
                  </a:txBody>
                  <a:tcPr/>
                </a:tc>
                <a:tc>
                  <a:txBody>
                    <a:bodyPr/>
                    <a:lstStyle/>
                    <a:p>
                      <a:r>
                        <a:rPr lang="en-US" sz="1050" dirty="0"/>
                        <a:t>9</a:t>
                      </a:r>
                    </a:p>
                    <a:p>
                      <a:r>
                        <a:rPr lang="en-US" sz="800" b="1" dirty="0"/>
                        <a:t>Client</a:t>
                      </a:r>
                      <a:r>
                        <a:rPr lang="en-US" sz="800" b="0" dirty="0"/>
                        <a:t>: </a:t>
                      </a:r>
                      <a:r>
                        <a:rPr lang="en-US" sz="800" b="0" dirty="0">
                          <a:hlinkClick r:id="rId5"/>
                        </a:rPr>
                        <a:t>Assess New User Training (11am EST)</a:t>
                      </a:r>
                      <a:endParaRPr lang="en-US" sz="800" b="1" dirty="0"/>
                    </a:p>
                  </a:txBody>
                  <a:tcPr/>
                </a:tc>
                <a:tc>
                  <a:txBody>
                    <a:bodyPr/>
                    <a:lstStyle/>
                    <a:p>
                      <a:r>
                        <a:rPr lang="en-US" sz="1050" dirty="0">
                          <a:solidFill>
                            <a:schemeClr val="tx1"/>
                          </a:solidFill>
                        </a:rPr>
                        <a:t>10</a:t>
                      </a:r>
                      <a:endParaRPr lang="en-US" sz="800" dirty="0">
                        <a:solidFill>
                          <a:schemeClr val="tx1"/>
                        </a:solidFill>
                      </a:endParaRPr>
                    </a:p>
                  </a:txBody>
                  <a:tcPr/>
                </a:tc>
                <a:tc>
                  <a:txBody>
                    <a:bodyPr/>
                    <a:lstStyle/>
                    <a:p>
                      <a:endParaRPr lang="en-US" sz="500" dirty="0"/>
                    </a:p>
                  </a:txBody>
                  <a:tcPr/>
                </a:tc>
                <a:tc>
                  <a:txBody>
                    <a:bodyPr/>
                    <a:lstStyle/>
                    <a:p>
                      <a:r>
                        <a:rPr lang="en-US" sz="1050" dirty="0"/>
                        <a:t>12</a:t>
                      </a:r>
                    </a:p>
                    <a:p>
                      <a:r>
                        <a:rPr lang="en-US" sz="800" b="1" dirty="0"/>
                        <a:t>Client</a:t>
                      </a:r>
                      <a:r>
                        <a:rPr lang="en-US" sz="800" dirty="0"/>
                        <a:t>: </a:t>
                      </a:r>
                      <a:r>
                        <a:rPr lang="en-US" sz="800" dirty="0">
                          <a:hlinkClick r:id="rId6"/>
                        </a:rPr>
                        <a:t>Assess Managing Users in TS (11:00 AM EST)</a:t>
                      </a:r>
                      <a:endParaRPr lang="en-US" sz="800" dirty="0"/>
                    </a:p>
                  </a:txBody>
                  <a:tcPr/>
                </a:tc>
                <a:tc>
                  <a:txBody>
                    <a:bodyPr/>
                    <a:lstStyle/>
                    <a:p>
                      <a:r>
                        <a:rPr lang="en-US" sz="1050" dirty="0"/>
                        <a:t>13</a:t>
                      </a:r>
                    </a:p>
                  </a:txBody>
                  <a:tcPr/>
                </a:tc>
                <a:tc>
                  <a:txBody>
                    <a:bodyPr/>
                    <a:lstStyle/>
                    <a:p>
                      <a:r>
                        <a:rPr lang="en-US" sz="1050" dirty="0"/>
                        <a:t>14</a:t>
                      </a:r>
                    </a:p>
                  </a:txBody>
                  <a:tcPr/>
                </a:tc>
                <a:extLst>
                  <a:ext uri="{0D108BD9-81ED-4DB2-BD59-A6C34878D82A}">
                    <a16:rowId xmlns:a16="http://schemas.microsoft.com/office/drawing/2014/main" val="1628256478"/>
                  </a:ext>
                </a:extLst>
              </a:tr>
              <a:tr h="492098">
                <a:tc>
                  <a:txBody>
                    <a:bodyPr/>
                    <a:lstStyle/>
                    <a:p>
                      <a:r>
                        <a:rPr lang="en-US" sz="1050" dirty="0"/>
                        <a:t>15</a:t>
                      </a:r>
                    </a:p>
                  </a:txBody>
                  <a:tcPr/>
                </a:tc>
                <a:tc>
                  <a:txBody>
                    <a:bodyPr/>
                    <a:lstStyle/>
                    <a:p>
                      <a:r>
                        <a:rPr lang="en-US" sz="1050" dirty="0"/>
                        <a:t>16</a:t>
                      </a:r>
                    </a:p>
                    <a:p>
                      <a:r>
                        <a:rPr lang="en-US" sz="800" b="1" dirty="0"/>
                        <a:t>Client</a:t>
                      </a:r>
                      <a:r>
                        <a:rPr lang="en-US" sz="800" dirty="0"/>
                        <a:t>: </a:t>
                      </a:r>
                      <a:r>
                        <a:rPr lang="en-US" sz="800" dirty="0">
                          <a:hlinkClick r:id="rId7"/>
                        </a:rPr>
                        <a:t>Assess New Features and Updates (11 AM EST)</a:t>
                      </a:r>
                      <a:endParaRPr lang="en-US" sz="500" dirty="0"/>
                    </a:p>
                  </a:txBody>
                  <a:tcPr/>
                </a:tc>
                <a:tc>
                  <a:txBody>
                    <a:bodyPr/>
                    <a:lstStyle/>
                    <a:p>
                      <a:r>
                        <a:rPr lang="en-US" sz="1050" dirty="0"/>
                        <a:t>17</a:t>
                      </a:r>
                    </a:p>
                    <a:p>
                      <a:r>
                        <a:rPr lang="en-US" sz="800" b="1" dirty="0">
                          <a:solidFill>
                            <a:schemeClr val="tx1"/>
                          </a:solidFill>
                        </a:rPr>
                        <a:t>Client</a:t>
                      </a:r>
                      <a:r>
                        <a:rPr lang="en-US" sz="800" b="0" dirty="0">
                          <a:solidFill>
                            <a:schemeClr val="tx1"/>
                          </a:solidFill>
                        </a:rPr>
                        <a:t>: </a:t>
                      </a:r>
                      <a:r>
                        <a:rPr lang="en-US" sz="800" b="0" dirty="0">
                          <a:solidFill>
                            <a:schemeClr val="tx1"/>
                          </a:solidFill>
                          <a:hlinkClick r:id="rId8"/>
                        </a:rPr>
                        <a:t>BrassRing New UI (11:00 AM EST)</a:t>
                      </a:r>
                      <a:endParaRPr lang="en-US" sz="800" b="1" dirty="0">
                        <a:solidFill>
                          <a:schemeClr val="tx1"/>
                        </a:solidFill>
                      </a:endParaRPr>
                    </a:p>
                  </a:txBody>
                  <a:tcPr/>
                </a:tc>
                <a:tc>
                  <a:txBody>
                    <a:bodyPr/>
                    <a:lstStyle/>
                    <a:p>
                      <a:endParaRPr lang="en-US" sz="800" dirty="0"/>
                    </a:p>
                  </a:txBody>
                  <a:tcPr/>
                </a:tc>
                <a:tc>
                  <a:txBody>
                    <a:bodyPr/>
                    <a:lstStyle/>
                    <a:p>
                      <a:r>
                        <a:rPr lang="en-US" sz="1050" dirty="0"/>
                        <a:t>19</a:t>
                      </a:r>
                    </a:p>
                  </a:txBody>
                  <a:tcPr/>
                </a:tc>
                <a:tc>
                  <a:txBody>
                    <a:bodyPr/>
                    <a:lstStyle/>
                    <a:p>
                      <a:r>
                        <a:rPr lang="en-US" sz="1050" dirty="0"/>
                        <a:t>20</a:t>
                      </a:r>
                    </a:p>
                  </a:txBody>
                  <a:tcPr/>
                </a:tc>
                <a:tc>
                  <a:txBody>
                    <a:bodyPr/>
                    <a:lstStyle/>
                    <a:p>
                      <a:r>
                        <a:rPr lang="en-US" sz="1050" dirty="0"/>
                        <a:t>21</a:t>
                      </a:r>
                    </a:p>
                  </a:txBody>
                  <a:tcPr/>
                </a:tc>
                <a:extLst>
                  <a:ext uri="{0D108BD9-81ED-4DB2-BD59-A6C34878D82A}">
                    <a16:rowId xmlns:a16="http://schemas.microsoft.com/office/drawing/2014/main" val="634571686"/>
                  </a:ext>
                </a:extLst>
              </a:tr>
              <a:tr h="492098">
                <a:tc>
                  <a:txBody>
                    <a:bodyPr/>
                    <a:lstStyle/>
                    <a:p>
                      <a:r>
                        <a:rPr lang="en-US" sz="1050" dirty="0"/>
                        <a:t>22</a:t>
                      </a:r>
                    </a:p>
                  </a:txBody>
                  <a:tcPr/>
                </a:tc>
                <a:tc>
                  <a:txBody>
                    <a:bodyPr/>
                    <a:lstStyle/>
                    <a:p>
                      <a:r>
                        <a:rPr lang="en-US" sz="1050" dirty="0"/>
                        <a:t>23</a:t>
                      </a:r>
                    </a:p>
                  </a:txBody>
                  <a:tcPr/>
                </a:tc>
                <a:tc>
                  <a:txBody>
                    <a:bodyPr/>
                    <a:lstStyle/>
                    <a:p>
                      <a:r>
                        <a:rPr lang="en-US" sz="1050" dirty="0"/>
                        <a:t>24</a:t>
                      </a:r>
                    </a:p>
                  </a:txBody>
                  <a:tcPr/>
                </a:tc>
                <a:tc>
                  <a:txBody>
                    <a:bodyPr/>
                    <a:lstStyle/>
                    <a:p>
                      <a:r>
                        <a:rPr lang="en-US" sz="1050" dirty="0"/>
                        <a:t>25</a:t>
                      </a:r>
                    </a:p>
                  </a:txBody>
                  <a:tcPr/>
                </a:tc>
                <a:tc>
                  <a:txBody>
                    <a:bodyPr/>
                    <a:lstStyle/>
                    <a:p>
                      <a:r>
                        <a:rPr lang="en-US" sz="1050" dirty="0"/>
                        <a:t>26</a:t>
                      </a:r>
                    </a:p>
                  </a:txBody>
                  <a:tcPr/>
                </a:tc>
                <a:tc>
                  <a:txBody>
                    <a:bodyPr/>
                    <a:lstStyle/>
                    <a:p>
                      <a:r>
                        <a:rPr lang="en-US" sz="1050" dirty="0"/>
                        <a:t>27</a:t>
                      </a:r>
                    </a:p>
                  </a:txBody>
                  <a:tcPr/>
                </a:tc>
                <a:tc>
                  <a:txBody>
                    <a:bodyPr/>
                    <a:lstStyle/>
                    <a:p>
                      <a:r>
                        <a:rPr lang="en-US" sz="1050" dirty="0"/>
                        <a:t>28</a:t>
                      </a:r>
                    </a:p>
                  </a:txBody>
                  <a:tcPr/>
                </a:tc>
                <a:extLst>
                  <a:ext uri="{0D108BD9-81ED-4DB2-BD59-A6C34878D82A}">
                    <a16:rowId xmlns:a16="http://schemas.microsoft.com/office/drawing/2014/main" val="1980404736"/>
                  </a:ext>
                </a:extLst>
              </a:tr>
              <a:tr h="492098">
                <a:tc>
                  <a:txBody>
                    <a:bodyPr/>
                    <a:lstStyle/>
                    <a:p>
                      <a:r>
                        <a:rPr lang="en-US" sz="1050" dirty="0"/>
                        <a:t>29</a:t>
                      </a:r>
                    </a:p>
                  </a:txBody>
                  <a:tcPr/>
                </a:tc>
                <a:tc>
                  <a:txBody>
                    <a:bodyPr/>
                    <a:lstStyle/>
                    <a:p>
                      <a:r>
                        <a:rPr lang="en-US" sz="1050" dirty="0"/>
                        <a:t>30</a:t>
                      </a:r>
                    </a:p>
                  </a:txBody>
                  <a:tcPr/>
                </a:tc>
                <a:tc>
                  <a:txBody>
                    <a:bodyPr/>
                    <a:lstStyle/>
                    <a:p>
                      <a:r>
                        <a:rPr lang="en-US" sz="1050" dirty="0"/>
                        <a:t>31</a:t>
                      </a:r>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218527354"/>
                  </a:ext>
                </a:extLst>
              </a:tr>
            </a:tbl>
          </a:graphicData>
        </a:graphic>
      </p:graphicFrame>
      <p:sp>
        <p:nvSpPr>
          <p:cNvPr id="10" name="TextBox 9">
            <a:extLst>
              <a:ext uri="{FF2B5EF4-FFF2-40B4-BE49-F238E27FC236}">
                <a16:creationId xmlns:a16="http://schemas.microsoft.com/office/drawing/2014/main" id="{ED1E3DE1-D347-4861-8099-60E3B68F226A}"/>
              </a:ext>
            </a:extLst>
          </p:cNvPr>
          <p:cNvSpPr txBox="1"/>
          <p:nvPr/>
        </p:nvSpPr>
        <p:spPr>
          <a:xfrm>
            <a:off x="58332" y="467930"/>
            <a:ext cx="267225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hlinkClick r:id="rId9"/>
              </a:rPr>
              <a:t>Client-facing training schedule</a:t>
            </a: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11" name="TextBox 10">
            <a:extLst>
              <a:ext uri="{FF2B5EF4-FFF2-40B4-BE49-F238E27FC236}">
                <a16:creationId xmlns:a16="http://schemas.microsoft.com/office/drawing/2014/main" id="{10B230D2-CE28-4DF1-A4E7-381CD1A13EC7}"/>
              </a:ext>
            </a:extLst>
          </p:cNvPr>
          <p:cNvSpPr txBox="1"/>
          <p:nvPr/>
        </p:nvSpPr>
        <p:spPr>
          <a:xfrm>
            <a:off x="4572000" y="491013"/>
            <a:ext cx="4380186"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BM Plex Sans"/>
                <a:ea typeface="+mn-ea"/>
                <a:cs typeface="+mn-cs"/>
                <a:hlinkClick r:id="rId10">
                  <a:extLst>
                    <a:ext uri="{A12FA001-AC4F-418D-AE19-62706E023703}">
                      <ahyp:hlinkClr xmlns:ahyp="http://schemas.microsoft.com/office/drawing/2018/hyperlinkcolor" val="tx"/>
                    </a:ext>
                  </a:extLst>
                </a:hlinkClick>
              </a:rPr>
              <a:t>If you haven't already, register for the internal sessions now!</a:t>
            </a:r>
            <a:endParaRPr kumimoji="0" lang="en-US" sz="1350" b="0" i="0" u="none" strike="noStrike" kern="1200" cap="none" spc="0" normalizeH="0" baseline="0" noProof="0" dirty="0">
              <a:ln>
                <a:noFill/>
              </a:ln>
              <a:solidFill>
                <a:srgbClr val="FFFFFF"/>
              </a:solidFill>
              <a:effectLst/>
              <a:uLnTx/>
              <a:uFillTx/>
              <a:latin typeface="IBM Plex Sans"/>
              <a:ea typeface="+mn-ea"/>
              <a:cs typeface="+mn-cs"/>
            </a:endParaRPr>
          </a:p>
        </p:txBody>
      </p:sp>
    </p:spTree>
    <p:extLst>
      <p:ext uri="{BB962C8B-B14F-4D97-AF65-F5344CB8AC3E}">
        <p14:creationId xmlns:p14="http://schemas.microsoft.com/office/powerpoint/2010/main" val="383510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Talent Record</a:t>
            </a:r>
          </a:p>
        </p:txBody>
      </p:sp>
      <p:sp>
        <p:nvSpPr>
          <p:cNvPr id="3" name="Content Placeholder 2"/>
          <p:cNvSpPr>
            <a:spLocks noGrp="1"/>
          </p:cNvSpPr>
          <p:nvPr>
            <p:ph idx="1"/>
          </p:nvPr>
        </p:nvSpPr>
        <p:spPr>
          <a:xfrm>
            <a:off x="552892" y="870154"/>
            <a:ext cx="8482647" cy="3263504"/>
          </a:xfrm>
        </p:spPr>
        <p:txBody>
          <a:bodyPr>
            <a:normAutofit/>
          </a:bodyPr>
          <a:lstStyle/>
          <a:p>
            <a:pPr marL="285750" indent="-285750">
              <a:spcBef>
                <a:spcPts val="600"/>
              </a:spcBef>
              <a:spcAft>
                <a:spcPts val="600"/>
              </a:spcAft>
              <a:buFont typeface="Arial" panose="020B0604020202020204" pitchFamily="34" charset="0"/>
              <a:buChar char="•"/>
            </a:pPr>
            <a:r>
              <a:rPr lang="en-US" sz="1600" dirty="0">
                <a:solidFill>
                  <a:schemeClr val="tx1"/>
                </a:solidFill>
                <a:latin typeface="IBM Plex Sans" panose="020B0503050000000000" pitchFamily="34" charset="0"/>
              </a:rPr>
              <a:t>The talent record is streamlined and viewable on any device.</a:t>
            </a:r>
          </a:p>
          <a:p>
            <a:pPr marL="285750" indent="-285750">
              <a:spcBef>
                <a:spcPts val="1200"/>
              </a:spcBef>
              <a:spcAft>
                <a:spcPts val="1200"/>
              </a:spcAft>
              <a:buFont typeface="Arial" panose="020B0604020202020204" pitchFamily="34" charset="0"/>
              <a:buChar char="•"/>
            </a:pPr>
            <a:r>
              <a:rPr lang="en-US" sz="1600" dirty="0">
                <a:solidFill>
                  <a:schemeClr val="tx1"/>
                </a:solidFill>
                <a:latin typeface="IBM Plex Sans" panose="020B0503050000000000" pitchFamily="34" charset="0"/>
              </a:rPr>
              <a:t>When on a mobile device, the click to call and email is available directly from the talent record.</a:t>
            </a:r>
          </a:p>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All other appropriate actions based on user permissions are available.</a:t>
            </a:r>
          </a:p>
        </p:txBody>
      </p:sp>
    </p:spTree>
    <p:extLst>
      <p:ext uri="{BB962C8B-B14F-4D97-AF65-F5344CB8AC3E}">
        <p14:creationId xmlns:p14="http://schemas.microsoft.com/office/powerpoint/2010/main" val="102301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Talent Record</a:t>
            </a:r>
          </a:p>
        </p:txBody>
      </p:sp>
      <p:sp>
        <p:nvSpPr>
          <p:cNvPr id="3" name="Content Placeholder 2"/>
          <p:cNvSpPr>
            <a:spLocks noGrp="1"/>
          </p:cNvSpPr>
          <p:nvPr>
            <p:ph idx="1"/>
          </p:nvPr>
        </p:nvSpPr>
        <p:spPr>
          <a:xfrm>
            <a:off x="552892" y="716404"/>
            <a:ext cx="8482647" cy="4427095"/>
          </a:xfrm>
        </p:spPr>
        <p:txBody>
          <a:bodyPr>
            <a:normAutofit/>
          </a:bodyPr>
          <a:lstStyle/>
          <a:p>
            <a:pPr marL="285750" indent="-285750">
              <a:spcBef>
                <a:spcPts val="600"/>
              </a:spcBef>
              <a:buFont typeface="Arial" panose="020B0604020202020204" pitchFamily="34" charset="0"/>
              <a:buChar char="•"/>
            </a:pPr>
            <a:r>
              <a:rPr lang="en-US" sz="1600" dirty="0">
                <a:solidFill>
                  <a:schemeClr val="tx1"/>
                </a:solidFill>
                <a:latin typeface="IBM Plex Sans" panose="020B0503050000000000" pitchFamily="34" charset="0"/>
              </a:rPr>
              <a:t>The Talent Record is enhanced with the display of the category based action log and display of full Action Log.</a:t>
            </a:r>
          </a:p>
          <a:p>
            <a:pPr marL="285750" indent="-285750">
              <a:spcBef>
                <a:spcPts val="600"/>
              </a:spcBef>
              <a:buFont typeface="Arial" panose="020B0604020202020204" pitchFamily="34" charset="0"/>
              <a:buChar char="•"/>
            </a:pPr>
            <a:r>
              <a:rPr lang="en-US" sz="1600" dirty="0">
                <a:solidFill>
                  <a:schemeClr val="tx1"/>
                </a:solidFill>
                <a:latin typeface="IBM Plex Sans" panose="020B0503050000000000" pitchFamily="34" charset="0"/>
              </a:rPr>
              <a:t>Users can search the Action Log, which can also be used to filter the log by requisition number, my actions, or my </a:t>
            </a:r>
            <a:r>
              <a:rPr lang="en-US" sz="1600" dirty="0" err="1">
                <a:solidFill>
                  <a:schemeClr val="tx1"/>
                </a:solidFill>
                <a:latin typeface="IBM Plex Sans" panose="020B0503050000000000" pitchFamily="34" charset="0"/>
              </a:rPr>
              <a:t>reqs</a:t>
            </a:r>
            <a:r>
              <a:rPr lang="en-US" sz="1600" dirty="0">
                <a:solidFill>
                  <a:schemeClr val="tx1"/>
                </a:solidFill>
                <a:latin typeface="IBM Plex Sans" panose="020B0503050000000000" pitchFamily="34" charset="0"/>
              </a:rPr>
              <a:t>.</a:t>
            </a:r>
          </a:p>
        </p:txBody>
      </p:sp>
      <p:pic>
        <p:nvPicPr>
          <p:cNvPr id="4" name="Picture 3">
            <a:extLst>
              <a:ext uri="{FF2B5EF4-FFF2-40B4-BE49-F238E27FC236}">
                <a16:creationId xmlns:a16="http://schemas.microsoft.com/office/drawing/2014/main" id="{0C0703ED-547F-4E64-929C-4E631B9924B5}"/>
              </a:ext>
            </a:extLst>
          </p:cNvPr>
          <p:cNvPicPr>
            <a:picLocks noChangeAspect="1"/>
          </p:cNvPicPr>
          <p:nvPr/>
        </p:nvPicPr>
        <p:blipFill>
          <a:blip r:embed="rId2"/>
          <a:stretch>
            <a:fillRect/>
          </a:stretch>
        </p:blipFill>
        <p:spPr>
          <a:xfrm>
            <a:off x="1537486" y="1797380"/>
            <a:ext cx="5996656" cy="2969449"/>
          </a:xfrm>
          <a:prstGeom prst="rect">
            <a:avLst/>
          </a:prstGeom>
          <a:ln>
            <a:solidFill>
              <a:srgbClr val="6EA6FF"/>
            </a:solidFill>
          </a:ln>
        </p:spPr>
      </p:pic>
      <p:sp>
        <p:nvSpPr>
          <p:cNvPr id="5" name="Oval 4">
            <a:extLst>
              <a:ext uri="{FF2B5EF4-FFF2-40B4-BE49-F238E27FC236}">
                <a16:creationId xmlns:a16="http://schemas.microsoft.com/office/drawing/2014/main" id="{7141EC65-DD2D-4D8D-9CF8-096CCC1380DD}"/>
              </a:ext>
            </a:extLst>
          </p:cNvPr>
          <p:cNvSpPr/>
          <p:nvPr/>
        </p:nvSpPr>
        <p:spPr>
          <a:xfrm>
            <a:off x="6022867" y="4152491"/>
            <a:ext cx="1654754" cy="207522"/>
          </a:xfrm>
          <a:prstGeom prst="ellipse">
            <a:avLst/>
          </a:prstGeom>
          <a:ln w="22225">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Tree>
    <p:extLst>
      <p:ext uri="{BB962C8B-B14F-4D97-AF65-F5344CB8AC3E}">
        <p14:creationId xmlns:p14="http://schemas.microsoft.com/office/powerpoint/2010/main" val="154800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Talent Record</a:t>
            </a:r>
          </a:p>
        </p:txBody>
      </p:sp>
      <p:sp>
        <p:nvSpPr>
          <p:cNvPr id="3" name="Content Placeholder 2"/>
          <p:cNvSpPr>
            <a:spLocks noGrp="1"/>
          </p:cNvSpPr>
          <p:nvPr>
            <p:ph idx="1"/>
          </p:nvPr>
        </p:nvSpPr>
        <p:spPr>
          <a:xfrm>
            <a:off x="206062" y="723193"/>
            <a:ext cx="8752097" cy="4146463"/>
          </a:xfrm>
        </p:spPr>
        <p:txBody>
          <a:bodyPr>
            <a:normAutofit/>
          </a:bodyPr>
          <a:lstStyle/>
          <a:p>
            <a:pPr>
              <a:spcBef>
                <a:spcPts val="0"/>
              </a:spcBef>
            </a:pPr>
            <a:r>
              <a:rPr lang="en-US" dirty="0">
                <a:solidFill>
                  <a:schemeClr val="tx1"/>
                </a:solidFill>
                <a:latin typeface="IBM Plex Sans" panose="020B0503050000000000" pitchFamily="34" charset="0"/>
              </a:rPr>
              <a:t>You can customize the following screen display for the </a:t>
            </a:r>
            <a:r>
              <a:rPr lang="en-US" b="1" dirty="0">
                <a:solidFill>
                  <a:schemeClr val="tx1"/>
                </a:solidFill>
                <a:latin typeface="IBM Plex Sans" panose="020B0503050000000000" pitchFamily="34" charset="0"/>
              </a:rPr>
              <a:t>Ribbon and Resume/CV </a:t>
            </a:r>
            <a:r>
              <a:rPr lang="en-US" dirty="0">
                <a:solidFill>
                  <a:schemeClr val="tx1"/>
                </a:solidFill>
                <a:latin typeface="IBM Plex Sans" panose="020B0503050000000000" pitchFamily="34" charset="0"/>
              </a:rPr>
              <a:t>section of the Talent Records by user type.</a:t>
            </a:r>
          </a:p>
          <a:p>
            <a:pPr marL="285750" indent="-285750">
              <a:spcBef>
                <a:spcPts val="0"/>
              </a:spcBef>
              <a:buFontTx/>
              <a:buChar char="-"/>
            </a:pPr>
            <a:r>
              <a:rPr lang="en-US" i="1" dirty="0">
                <a:solidFill>
                  <a:schemeClr val="tx1"/>
                </a:solidFill>
                <a:latin typeface="IBM Plex Sans" panose="020B0503050000000000" pitchFamily="34" charset="0"/>
              </a:rPr>
              <a:t>Workbench &gt; Tools &gt; Users &gt; User types </a:t>
            </a:r>
            <a:r>
              <a:rPr lang="en-US" dirty="0">
                <a:solidFill>
                  <a:schemeClr val="tx1"/>
                </a:solidFill>
                <a:latin typeface="IBM Plex Sans" panose="020B0503050000000000" pitchFamily="34" charset="0"/>
              </a:rPr>
              <a:t>&gt; Select a </a:t>
            </a:r>
            <a:r>
              <a:rPr lang="en-US" i="1" dirty="0">
                <a:solidFill>
                  <a:schemeClr val="tx1"/>
                </a:solidFill>
                <a:latin typeface="IBM Plex Sans" panose="020B0503050000000000" pitchFamily="34" charset="0"/>
              </a:rPr>
              <a:t>user type </a:t>
            </a:r>
            <a:r>
              <a:rPr lang="en-US" dirty="0">
                <a:solidFill>
                  <a:schemeClr val="tx1"/>
                </a:solidFill>
                <a:latin typeface="IBM Plex Sans" panose="020B0503050000000000" pitchFamily="34" charset="0"/>
              </a:rPr>
              <a:t>to change the display</a:t>
            </a:r>
          </a:p>
          <a:p>
            <a:pPr marL="285750" indent="-285750">
              <a:spcBef>
                <a:spcPts val="0"/>
              </a:spcBef>
              <a:buFontTx/>
              <a:buChar char="-"/>
            </a:pPr>
            <a:r>
              <a:rPr lang="en-US" dirty="0">
                <a:solidFill>
                  <a:schemeClr val="tx1"/>
                </a:solidFill>
                <a:latin typeface="IBM Plex Sans" panose="020B0503050000000000" pitchFamily="34" charset="0"/>
              </a:rPr>
              <a:t>Click </a:t>
            </a:r>
            <a:r>
              <a:rPr lang="en-US" b="1" i="1" dirty="0">
                <a:solidFill>
                  <a:schemeClr val="tx1"/>
                </a:solidFill>
                <a:latin typeface="IBM Plex Sans" panose="020B0503050000000000" pitchFamily="34" charset="0"/>
              </a:rPr>
              <a:t>Screen Display Defaults </a:t>
            </a:r>
            <a:r>
              <a:rPr lang="en-US" dirty="0">
                <a:solidFill>
                  <a:schemeClr val="tx1"/>
                </a:solidFill>
                <a:latin typeface="IBM Plex Sans" panose="020B0503050000000000" pitchFamily="34" charset="0"/>
              </a:rPr>
              <a:t>in the Actions list.</a:t>
            </a:r>
          </a:p>
          <a:p>
            <a:pPr marL="285750" indent="-285750">
              <a:spcBef>
                <a:spcPts val="0"/>
              </a:spcBef>
              <a:buFontTx/>
              <a:buChar char="-"/>
            </a:pPr>
            <a:endParaRPr lang="en-US" dirty="0">
              <a:solidFill>
                <a:schemeClr val="tx1"/>
              </a:solidFill>
              <a:latin typeface="IBM Plex Sans" panose="020B0503050000000000" pitchFamily="34" charset="0"/>
            </a:endParaRPr>
          </a:p>
          <a:p>
            <a:pPr marL="285750" indent="-285750">
              <a:spcBef>
                <a:spcPts val="0"/>
              </a:spcBef>
              <a:buFontTx/>
              <a:buChar char="-"/>
            </a:pPr>
            <a:endParaRPr lang="en-US" dirty="0">
              <a:solidFill>
                <a:schemeClr val="tx1"/>
              </a:solidFill>
              <a:latin typeface="IBM Plex Sans" panose="020B0503050000000000" pitchFamily="34" charset="0"/>
            </a:endParaRPr>
          </a:p>
          <a:p>
            <a:pPr marL="285750" indent="-285750">
              <a:spcBef>
                <a:spcPts val="0"/>
              </a:spcBef>
              <a:buFontTx/>
              <a:buChar char="-"/>
            </a:pPr>
            <a:endParaRPr lang="en-US" dirty="0">
              <a:solidFill>
                <a:schemeClr val="tx1"/>
              </a:solidFill>
              <a:latin typeface="IBM Plex Sans" panose="020B0503050000000000" pitchFamily="34" charset="0"/>
            </a:endParaRPr>
          </a:p>
          <a:p>
            <a:pPr marL="285750" indent="-285750">
              <a:spcBef>
                <a:spcPts val="0"/>
              </a:spcBef>
              <a:buFontTx/>
              <a:buChar char="-"/>
            </a:pPr>
            <a:endParaRPr lang="en-US" dirty="0">
              <a:solidFill>
                <a:schemeClr val="tx1"/>
              </a:solidFill>
              <a:latin typeface="IBM Plex Sans" panose="020B0503050000000000" pitchFamily="34" charset="0"/>
            </a:endParaRPr>
          </a:p>
          <a:p>
            <a:pPr>
              <a:spcBef>
                <a:spcPts val="0"/>
              </a:spcBef>
            </a:pPr>
            <a:r>
              <a:rPr lang="en-US" dirty="0">
                <a:solidFill>
                  <a:schemeClr val="tx1"/>
                </a:solidFill>
                <a:latin typeface="IBM Plex Sans" panose="020B0503050000000000" pitchFamily="34" charset="0"/>
              </a:rPr>
              <a:t>						</a:t>
            </a:r>
          </a:p>
          <a:p>
            <a:pPr>
              <a:spcBef>
                <a:spcPts val="0"/>
              </a:spcBef>
            </a:pPr>
            <a:r>
              <a:rPr lang="en-US" dirty="0">
                <a:solidFill>
                  <a:schemeClr val="tx1"/>
                </a:solidFill>
                <a:latin typeface="IBM Plex Sans" panose="020B0503050000000000" pitchFamily="34" charset="0"/>
              </a:rPr>
              <a:t>						</a:t>
            </a:r>
          </a:p>
          <a:p>
            <a:pPr>
              <a:spcBef>
                <a:spcPts val="0"/>
              </a:spcBef>
            </a:pPr>
            <a:endParaRPr lang="en-US" dirty="0">
              <a:solidFill>
                <a:schemeClr val="tx1"/>
              </a:solidFill>
              <a:latin typeface="IBM Plex Sans" panose="020B0503050000000000" pitchFamily="34" charset="0"/>
            </a:endParaRPr>
          </a:p>
          <a:p>
            <a:pPr>
              <a:spcBef>
                <a:spcPts val="0"/>
              </a:spcBef>
            </a:pPr>
            <a:r>
              <a:rPr lang="en-US" dirty="0">
                <a:solidFill>
                  <a:schemeClr val="tx1"/>
                </a:solidFill>
                <a:latin typeface="IBM Plex Sans" panose="020B0503050000000000" pitchFamily="34" charset="0"/>
              </a:rPr>
              <a:t>						</a:t>
            </a:r>
          </a:p>
          <a:p>
            <a:pPr>
              <a:spcBef>
                <a:spcPts val="0"/>
              </a:spcBef>
            </a:pPr>
            <a:r>
              <a:rPr lang="en-US" dirty="0">
                <a:solidFill>
                  <a:schemeClr val="tx1"/>
                </a:solidFill>
                <a:latin typeface="IBM Plex Sans" panose="020B0503050000000000" pitchFamily="34" charset="0"/>
              </a:rPr>
              <a:t>						</a:t>
            </a:r>
          </a:p>
          <a:p>
            <a:pPr>
              <a:spcBef>
                <a:spcPts val="0"/>
              </a:spcBef>
            </a:pPr>
            <a:r>
              <a:rPr lang="en-US" dirty="0">
                <a:solidFill>
                  <a:schemeClr val="tx1"/>
                </a:solidFill>
                <a:latin typeface="IBM Plex Sans" panose="020B0503050000000000" pitchFamily="34" charset="0"/>
              </a:rPr>
              <a:t>						</a:t>
            </a:r>
          </a:p>
          <a:p>
            <a:pPr>
              <a:spcBef>
                <a:spcPts val="0"/>
              </a:spcBef>
            </a:pPr>
            <a:endParaRPr lang="en-US" dirty="0">
              <a:solidFill>
                <a:schemeClr val="tx1"/>
              </a:solidFill>
              <a:latin typeface="IBM Plex Sans" panose="020B0503050000000000" pitchFamily="34" charset="0"/>
            </a:endParaRPr>
          </a:p>
          <a:p>
            <a:pPr>
              <a:spcBef>
                <a:spcPts val="0"/>
              </a:spcBef>
            </a:pPr>
            <a:endParaRPr lang="en-US" dirty="0">
              <a:solidFill>
                <a:schemeClr val="tx1"/>
              </a:solidFill>
              <a:latin typeface="IBM Plex Sans" panose="020B0503050000000000" pitchFamily="34" charset="0"/>
            </a:endParaRPr>
          </a:p>
          <a:p>
            <a:pPr>
              <a:spcBef>
                <a:spcPts val="0"/>
              </a:spcBef>
            </a:pPr>
            <a:endParaRPr lang="en-US" dirty="0">
              <a:solidFill>
                <a:schemeClr val="tx1"/>
              </a:solidFill>
              <a:latin typeface="IBM Plex Sans" panose="020B0503050000000000" pitchFamily="34" charset="0"/>
            </a:endParaRPr>
          </a:p>
          <a:p>
            <a:pPr>
              <a:spcBef>
                <a:spcPts val="0"/>
              </a:spcBef>
            </a:pPr>
            <a:r>
              <a:rPr lang="en-US" dirty="0">
                <a:solidFill>
                  <a:schemeClr val="tx1"/>
                </a:solidFill>
                <a:latin typeface="IBM Plex Sans" panose="020B0503050000000000" pitchFamily="34" charset="0"/>
              </a:rPr>
              <a:t> </a:t>
            </a:r>
          </a:p>
          <a:p>
            <a:pPr>
              <a:spcBef>
                <a:spcPts val="0"/>
              </a:spcBef>
            </a:pPr>
            <a:endParaRPr lang="en-US" sz="1800" dirty="0">
              <a:solidFill>
                <a:schemeClr val="tx1"/>
              </a:solidFill>
              <a:latin typeface="IBM Plex Sans" panose="020B0503050000000000" pitchFamily="34" charset="0"/>
            </a:endParaRPr>
          </a:p>
        </p:txBody>
      </p:sp>
      <p:pic>
        <p:nvPicPr>
          <p:cNvPr id="4" name="Picture 3">
            <a:extLst>
              <a:ext uri="{FF2B5EF4-FFF2-40B4-BE49-F238E27FC236}">
                <a16:creationId xmlns:a16="http://schemas.microsoft.com/office/drawing/2014/main" id="{86E98D8E-A0BC-414B-BC94-8CDCCCE2A0F8}"/>
              </a:ext>
            </a:extLst>
          </p:cNvPr>
          <p:cNvPicPr>
            <a:picLocks noChangeAspect="1"/>
          </p:cNvPicPr>
          <p:nvPr/>
        </p:nvPicPr>
        <p:blipFill>
          <a:blip r:embed="rId2"/>
          <a:stretch>
            <a:fillRect/>
          </a:stretch>
        </p:blipFill>
        <p:spPr>
          <a:xfrm>
            <a:off x="482205" y="1632693"/>
            <a:ext cx="2054689" cy="1244837"/>
          </a:xfrm>
          <a:prstGeom prst="rect">
            <a:avLst/>
          </a:prstGeom>
          <a:ln>
            <a:solidFill>
              <a:schemeClr val="accent1"/>
            </a:solidFill>
          </a:ln>
        </p:spPr>
      </p:pic>
      <p:pic>
        <p:nvPicPr>
          <p:cNvPr id="5" name="Picture 4">
            <a:extLst>
              <a:ext uri="{FF2B5EF4-FFF2-40B4-BE49-F238E27FC236}">
                <a16:creationId xmlns:a16="http://schemas.microsoft.com/office/drawing/2014/main" id="{D889AD22-241B-4783-9761-67A9C10D6C63}"/>
              </a:ext>
            </a:extLst>
          </p:cNvPr>
          <p:cNvPicPr>
            <a:picLocks noChangeAspect="1"/>
          </p:cNvPicPr>
          <p:nvPr/>
        </p:nvPicPr>
        <p:blipFill>
          <a:blip r:embed="rId3"/>
          <a:stretch>
            <a:fillRect/>
          </a:stretch>
        </p:blipFill>
        <p:spPr>
          <a:xfrm>
            <a:off x="646608" y="2957015"/>
            <a:ext cx="1865433" cy="1188793"/>
          </a:xfrm>
          <a:prstGeom prst="rect">
            <a:avLst/>
          </a:prstGeom>
          <a:ln>
            <a:solidFill>
              <a:schemeClr val="accent1"/>
            </a:solidFill>
          </a:ln>
        </p:spPr>
      </p:pic>
      <p:pic>
        <p:nvPicPr>
          <p:cNvPr id="6" name="Picture 5">
            <a:extLst>
              <a:ext uri="{FF2B5EF4-FFF2-40B4-BE49-F238E27FC236}">
                <a16:creationId xmlns:a16="http://schemas.microsoft.com/office/drawing/2014/main" id="{0BACFD8C-C8D0-4A3D-8827-48F2164F9B21}"/>
              </a:ext>
            </a:extLst>
          </p:cNvPr>
          <p:cNvPicPr>
            <a:picLocks noChangeAspect="1"/>
          </p:cNvPicPr>
          <p:nvPr/>
        </p:nvPicPr>
        <p:blipFill>
          <a:blip r:embed="rId4"/>
          <a:stretch>
            <a:fillRect/>
          </a:stretch>
        </p:blipFill>
        <p:spPr>
          <a:xfrm>
            <a:off x="258052" y="4225294"/>
            <a:ext cx="3148015" cy="431183"/>
          </a:xfrm>
          <a:prstGeom prst="rect">
            <a:avLst/>
          </a:prstGeom>
          <a:ln>
            <a:solidFill>
              <a:schemeClr val="accent1"/>
            </a:solidFill>
          </a:ln>
        </p:spPr>
      </p:pic>
      <p:sp>
        <p:nvSpPr>
          <p:cNvPr id="7" name="TextBox 6">
            <a:extLst>
              <a:ext uri="{FF2B5EF4-FFF2-40B4-BE49-F238E27FC236}">
                <a16:creationId xmlns:a16="http://schemas.microsoft.com/office/drawing/2014/main" id="{48B0437B-3CA5-4F69-B10A-77E0C0A588A7}"/>
              </a:ext>
            </a:extLst>
          </p:cNvPr>
          <p:cNvSpPr txBox="1"/>
          <p:nvPr/>
        </p:nvSpPr>
        <p:spPr>
          <a:xfrm>
            <a:off x="2544216" y="1627011"/>
            <a:ext cx="6082020" cy="738664"/>
          </a:xfrm>
          <a:prstGeom prst="rect">
            <a:avLst/>
          </a:prstGeom>
          <a:noFill/>
        </p:spPr>
        <p:txBody>
          <a:bodyPr wrap="square" rtlCol="0">
            <a:spAutoFit/>
          </a:bodyPr>
          <a:lstStyle/>
          <a:p>
            <a:pPr>
              <a:spcBef>
                <a:spcPts val="600"/>
              </a:spcBef>
            </a:pPr>
            <a:r>
              <a:rPr lang="en-US" sz="1400" dirty="0">
                <a:latin typeface="IBM Plex Sans" panose="020B0503050000000000" pitchFamily="34" charset="0"/>
              </a:rPr>
              <a:t>Talent Record section allows you to customize the ribbon by being able to select up to 4 fields to display in a pane and the number of panes to display. </a:t>
            </a:r>
            <a:endParaRPr lang="en-US" sz="1400" dirty="0"/>
          </a:p>
        </p:txBody>
      </p:sp>
      <p:sp>
        <p:nvSpPr>
          <p:cNvPr id="8" name="TextBox 7">
            <a:extLst>
              <a:ext uri="{FF2B5EF4-FFF2-40B4-BE49-F238E27FC236}">
                <a16:creationId xmlns:a16="http://schemas.microsoft.com/office/drawing/2014/main" id="{2159E827-86A4-4479-805F-D8D703D469B5}"/>
              </a:ext>
            </a:extLst>
          </p:cNvPr>
          <p:cNvSpPr txBox="1"/>
          <p:nvPr/>
        </p:nvSpPr>
        <p:spPr>
          <a:xfrm>
            <a:off x="2544216" y="2890404"/>
            <a:ext cx="6082020" cy="553998"/>
          </a:xfrm>
          <a:prstGeom prst="rect">
            <a:avLst/>
          </a:prstGeom>
          <a:noFill/>
        </p:spPr>
        <p:txBody>
          <a:bodyPr wrap="square" rtlCol="0">
            <a:spAutoFit/>
          </a:bodyPr>
          <a:lstStyle/>
          <a:p>
            <a:pPr>
              <a:spcBef>
                <a:spcPts val="600"/>
              </a:spcBef>
            </a:pPr>
            <a:r>
              <a:rPr lang="en-US" sz="1400" dirty="0">
                <a:latin typeface="IBM Plex Sans" panose="020B0503050000000000" pitchFamily="34" charset="0"/>
              </a:rPr>
              <a:t>Resume/CV section allows you to customize what tables are displayed and what tab should display as default.</a:t>
            </a:r>
            <a:r>
              <a:rPr lang="en-US" sz="1600" dirty="0">
                <a:latin typeface="IBM Plex Sans" panose="020B0503050000000000" pitchFamily="34" charset="0"/>
              </a:rPr>
              <a:t> </a:t>
            </a:r>
            <a:endParaRPr lang="en-US" sz="1600" dirty="0"/>
          </a:p>
        </p:txBody>
      </p:sp>
      <p:sp>
        <p:nvSpPr>
          <p:cNvPr id="9" name="TextBox 8">
            <a:extLst>
              <a:ext uri="{FF2B5EF4-FFF2-40B4-BE49-F238E27FC236}">
                <a16:creationId xmlns:a16="http://schemas.microsoft.com/office/drawing/2014/main" id="{AED404B2-E9FC-4BDA-8A63-9505ABB327F5}"/>
              </a:ext>
            </a:extLst>
          </p:cNvPr>
          <p:cNvSpPr txBox="1"/>
          <p:nvPr/>
        </p:nvSpPr>
        <p:spPr>
          <a:xfrm>
            <a:off x="3484334" y="4214148"/>
            <a:ext cx="4748892" cy="553998"/>
          </a:xfrm>
          <a:prstGeom prst="rect">
            <a:avLst/>
          </a:prstGeom>
          <a:noFill/>
        </p:spPr>
        <p:txBody>
          <a:bodyPr wrap="square" rtlCol="0">
            <a:spAutoFit/>
          </a:bodyPr>
          <a:lstStyle/>
          <a:p>
            <a:pPr>
              <a:spcBef>
                <a:spcPts val="600"/>
              </a:spcBef>
            </a:pPr>
            <a:r>
              <a:rPr lang="en-US" sz="1400" dirty="0">
                <a:latin typeface="IBM Plex Sans" panose="020B0503050000000000" pitchFamily="34" charset="0"/>
              </a:rPr>
              <a:t>You can also apply the configuration to other user types from the Display Defaults screen.</a:t>
            </a:r>
            <a:r>
              <a:rPr lang="en-US" sz="1600" dirty="0">
                <a:latin typeface="IBM Plex Sans" panose="020B0503050000000000" pitchFamily="34" charset="0"/>
              </a:rPr>
              <a:t> </a:t>
            </a:r>
            <a:endParaRPr lang="en-US" sz="1600" dirty="0"/>
          </a:p>
        </p:txBody>
      </p:sp>
      <p:pic>
        <p:nvPicPr>
          <p:cNvPr id="10" name="Picture 9">
            <a:extLst>
              <a:ext uri="{FF2B5EF4-FFF2-40B4-BE49-F238E27FC236}">
                <a16:creationId xmlns:a16="http://schemas.microsoft.com/office/drawing/2014/main" id="{4CFDE291-E1FA-44F4-B49E-2D08D860EB38}"/>
              </a:ext>
            </a:extLst>
          </p:cNvPr>
          <p:cNvPicPr>
            <a:picLocks noChangeAspect="1"/>
          </p:cNvPicPr>
          <p:nvPr/>
        </p:nvPicPr>
        <p:blipFill>
          <a:blip r:embed="rId5"/>
          <a:stretch>
            <a:fillRect/>
          </a:stretch>
        </p:blipFill>
        <p:spPr>
          <a:xfrm>
            <a:off x="3303036" y="2133633"/>
            <a:ext cx="4063285" cy="623055"/>
          </a:xfrm>
          <a:prstGeom prst="rect">
            <a:avLst/>
          </a:prstGeom>
        </p:spPr>
      </p:pic>
      <p:pic>
        <p:nvPicPr>
          <p:cNvPr id="11" name="Picture 10">
            <a:extLst>
              <a:ext uri="{FF2B5EF4-FFF2-40B4-BE49-F238E27FC236}">
                <a16:creationId xmlns:a16="http://schemas.microsoft.com/office/drawing/2014/main" id="{F82473DC-F747-445A-B399-BD6BB2C074DC}"/>
              </a:ext>
            </a:extLst>
          </p:cNvPr>
          <p:cNvPicPr>
            <a:picLocks noChangeAspect="1"/>
          </p:cNvPicPr>
          <p:nvPr/>
        </p:nvPicPr>
        <p:blipFill>
          <a:blip r:embed="rId6"/>
          <a:stretch>
            <a:fillRect/>
          </a:stretch>
        </p:blipFill>
        <p:spPr>
          <a:xfrm>
            <a:off x="5858780" y="3158986"/>
            <a:ext cx="2688102" cy="953651"/>
          </a:xfrm>
          <a:prstGeom prst="rect">
            <a:avLst/>
          </a:prstGeom>
        </p:spPr>
      </p:pic>
    </p:spTree>
    <p:extLst>
      <p:ext uri="{BB962C8B-B14F-4D97-AF65-F5344CB8AC3E}">
        <p14:creationId xmlns:p14="http://schemas.microsoft.com/office/powerpoint/2010/main" val="259955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0" y="98550"/>
            <a:ext cx="8686800" cy="4473575"/>
          </a:xfrm>
        </p:spPr>
        <p:txBody>
          <a:bodyPr/>
          <a:lstStyle/>
          <a:p>
            <a:pPr>
              <a:lnSpc>
                <a:spcPts val="10200"/>
              </a:lnSpc>
            </a:pPr>
            <a:r>
              <a:rPr lang="en-US" b="0" dirty="0">
                <a:gradFill>
                  <a:gsLst>
                    <a:gs pos="72000">
                      <a:srgbClr val="6E7DFF"/>
                    </a:gs>
                    <a:gs pos="87000">
                      <a:srgbClr val="9D87FF"/>
                    </a:gs>
                    <a:gs pos="0">
                      <a:schemeClr val="accent2">
                        <a:lumMod val="100000"/>
                      </a:schemeClr>
                    </a:gs>
                    <a:gs pos="100000">
                      <a:schemeClr val="accent4"/>
                    </a:gs>
                  </a:gsLst>
                  <a:lin ang="3000000" scaled="0"/>
                </a:gradFill>
              </a:rPr>
              <a:t>Demo</a:t>
            </a:r>
            <a:br>
              <a:rPr lang="en-US" b="0" dirty="0">
                <a:gradFill>
                  <a:gsLst>
                    <a:gs pos="72000">
                      <a:srgbClr val="6E7DFF"/>
                    </a:gs>
                    <a:gs pos="87000">
                      <a:srgbClr val="9D87FF"/>
                    </a:gs>
                    <a:gs pos="0">
                      <a:schemeClr val="accent2">
                        <a:lumMod val="100000"/>
                      </a:schemeClr>
                    </a:gs>
                    <a:gs pos="100000">
                      <a:schemeClr val="accent4"/>
                    </a:gs>
                  </a:gsLst>
                  <a:lin ang="3000000" scaled="0"/>
                </a:gradFill>
              </a:rPr>
            </a:br>
            <a:r>
              <a:rPr lang="en-US" b="0" dirty="0">
                <a:gradFill>
                  <a:gsLst>
                    <a:gs pos="72000">
                      <a:srgbClr val="6E7DFF"/>
                    </a:gs>
                    <a:gs pos="87000">
                      <a:srgbClr val="9D87FF"/>
                    </a:gs>
                    <a:gs pos="0">
                      <a:schemeClr val="accent2">
                        <a:lumMod val="100000"/>
                      </a:schemeClr>
                    </a:gs>
                    <a:gs pos="100000">
                      <a:schemeClr val="accent4"/>
                    </a:gs>
                  </a:gsLst>
                  <a:lin ang="3000000" scaled="0"/>
                </a:gradFill>
              </a:rPr>
              <a:t>–</a:t>
            </a:r>
          </a:p>
        </p:txBody>
      </p:sp>
      <p:sp>
        <p:nvSpPr>
          <p:cNvPr id="3" name="Rectangle 2">
            <a:extLst>
              <a:ext uri="{FF2B5EF4-FFF2-40B4-BE49-F238E27FC236}">
                <a16:creationId xmlns:a16="http://schemas.microsoft.com/office/drawing/2014/main" id="{30353F97-1B12-48A8-A890-E35102502DC2}"/>
              </a:ext>
            </a:extLst>
          </p:cNvPr>
          <p:cNvSpPr/>
          <p:nvPr/>
        </p:nvSpPr>
        <p:spPr>
          <a:xfrm>
            <a:off x="280800" y="2571750"/>
            <a:ext cx="8506013"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BM Plex Sans"/>
                <a:ea typeface="+mn-ea"/>
                <a:cs typeface="+mn-cs"/>
              </a:rPr>
              <a:t>HR Statuses, HR Status Categories, Branding, Req folder, and Talent Record</a:t>
            </a:r>
          </a:p>
        </p:txBody>
      </p:sp>
    </p:spTree>
    <p:extLst>
      <p:ext uri="{BB962C8B-B14F-4D97-AF65-F5344CB8AC3E}">
        <p14:creationId xmlns:p14="http://schemas.microsoft.com/office/powerpoint/2010/main" val="18509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Timeline</a:t>
            </a:r>
          </a:p>
        </p:txBody>
      </p:sp>
      <p:sp>
        <p:nvSpPr>
          <p:cNvPr id="4" name="Rectangle 3">
            <a:extLst>
              <a:ext uri="{FF2B5EF4-FFF2-40B4-BE49-F238E27FC236}">
                <a16:creationId xmlns:a16="http://schemas.microsoft.com/office/drawing/2014/main" id="{8219DC29-04E3-4107-9F39-A457A3E11445}"/>
              </a:ext>
            </a:extLst>
          </p:cNvPr>
          <p:cNvSpPr/>
          <p:nvPr/>
        </p:nvSpPr>
        <p:spPr>
          <a:xfrm>
            <a:off x="290623" y="1625170"/>
            <a:ext cx="8697189" cy="2554545"/>
          </a:xfrm>
          <a:prstGeom prst="rect">
            <a:avLst/>
          </a:prstGeom>
        </p:spPr>
        <p:txBody>
          <a:bodyPr wrap="square">
            <a:spAutoFit/>
          </a:bodyPr>
          <a:lstStyle/>
          <a:p>
            <a:endParaRPr lang="en-US" sz="1600" dirty="0"/>
          </a:p>
          <a:p>
            <a:pPr marL="285750" indent="-285750">
              <a:buFont typeface="Arial" panose="020B0604020202020204" pitchFamily="34" charset="0"/>
              <a:buChar char="•"/>
            </a:pPr>
            <a:r>
              <a:rPr lang="en-US" sz="1600" dirty="0"/>
              <a:t>Users can continue to switch back and forth from classic UI to new UI.</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This will no longer be possible starting in February 2020 - tentative dates: Staging February 10</a:t>
            </a:r>
            <a:r>
              <a:rPr lang="en-US" sz="1600" baseline="30000" dirty="0"/>
              <a:t>th</a:t>
            </a:r>
            <a:r>
              <a:rPr lang="en-US" sz="1600" dirty="0"/>
              <a:t> and Production February 17</a:t>
            </a:r>
            <a:r>
              <a:rPr lang="en-US" sz="1600" baseline="30000" dirty="0"/>
              <a:t>th</a:t>
            </a:r>
            <a:r>
              <a:rPr lang="en-US" sz="1600" dirty="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you haven’t transitioned to the new UI, we strongly encourage you to do so before February 2020. </a:t>
            </a:r>
            <a:endParaRPr lang="en-US" sz="1600" baseline="300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86178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latin typeface="IBM Plex Sans" panose="020B0503050000000000" pitchFamily="34" charset="0"/>
              </a:rPr>
              <a:t>Resources</a:t>
            </a:r>
          </a:p>
        </p:txBody>
      </p:sp>
      <p:sp>
        <p:nvSpPr>
          <p:cNvPr id="3" name="Content Placeholder 2"/>
          <p:cNvSpPr>
            <a:spLocks noGrp="1"/>
          </p:cNvSpPr>
          <p:nvPr>
            <p:ph idx="1"/>
          </p:nvPr>
        </p:nvSpPr>
        <p:spPr>
          <a:xfrm>
            <a:off x="102150" y="870153"/>
            <a:ext cx="8920406" cy="3864879"/>
          </a:xfrm>
        </p:spPr>
        <p:txBody>
          <a:bodyPr>
            <a:normAutofit/>
          </a:bodyPr>
          <a:lstStyle/>
          <a:p>
            <a:pPr lvl="0"/>
            <a:r>
              <a:rPr lang="en-US" dirty="0">
                <a:solidFill>
                  <a:schemeClr val="tx1"/>
                </a:solidFill>
                <a:latin typeface="+mn-lt"/>
              </a:rPr>
              <a:t>Migration to BrassRing on Cloud Responsive </a:t>
            </a:r>
          </a:p>
          <a:p>
            <a:pPr>
              <a:spcBef>
                <a:spcPts val="0"/>
              </a:spcBef>
            </a:pPr>
            <a:r>
              <a:rPr lang="en-US" u="sng" dirty="0">
                <a:latin typeface="+mn-lt"/>
                <a:hlinkClick r:id="rId2"/>
              </a:rPr>
              <a:t>https://www.ibm.com/support/knowledgecenter/SSEUFV/1_GettingStarted/1a_MigrationDoc.html</a:t>
            </a:r>
            <a:endParaRPr lang="en-US" dirty="0">
              <a:latin typeface="+mn-lt"/>
            </a:endParaRPr>
          </a:p>
          <a:p>
            <a:pPr>
              <a:lnSpc>
                <a:spcPct val="110000"/>
              </a:lnSpc>
              <a:spcBef>
                <a:spcPts val="600"/>
              </a:spcBef>
            </a:pPr>
            <a:r>
              <a:rPr lang="en-US" dirty="0">
                <a:latin typeface="+mn-lt"/>
              </a:rPr>
              <a:t> </a:t>
            </a:r>
          </a:p>
          <a:p>
            <a:pPr lvl="0">
              <a:spcBef>
                <a:spcPts val="0"/>
              </a:spcBef>
            </a:pPr>
            <a:r>
              <a:rPr lang="en-US" dirty="0">
                <a:solidFill>
                  <a:schemeClr val="tx1"/>
                </a:solidFill>
                <a:latin typeface="+mn-lt"/>
              </a:rPr>
              <a:t>BrassRing Responsive User Interface FAQs </a:t>
            </a:r>
          </a:p>
          <a:p>
            <a:pPr>
              <a:spcBef>
                <a:spcPts val="0"/>
              </a:spcBef>
            </a:pPr>
            <a:r>
              <a:rPr lang="en-US" u="sng" dirty="0">
                <a:latin typeface="+mn-lt"/>
                <a:hlinkClick r:id="rId3"/>
              </a:rPr>
              <a:t>https://www.ibm.com/support/knowledgecenter/SSEUFV/1_GettingStarted/1a_NewUIFAQ.html</a:t>
            </a:r>
            <a:endParaRPr lang="en-US" dirty="0">
              <a:latin typeface="+mn-lt"/>
            </a:endParaRPr>
          </a:p>
          <a:p>
            <a:pPr>
              <a:spcBef>
                <a:spcPts val="600"/>
              </a:spcBef>
            </a:pPr>
            <a:r>
              <a:rPr lang="en-US" dirty="0">
                <a:latin typeface="+mn-lt"/>
              </a:rPr>
              <a:t> </a:t>
            </a:r>
          </a:p>
          <a:p>
            <a:pPr lvl="0">
              <a:spcBef>
                <a:spcPts val="0"/>
              </a:spcBef>
            </a:pPr>
            <a:r>
              <a:rPr lang="en-US" dirty="0">
                <a:solidFill>
                  <a:schemeClr val="tx1"/>
                </a:solidFill>
                <a:latin typeface="+mn-lt"/>
              </a:rPr>
              <a:t>Persona Group Management</a:t>
            </a:r>
          </a:p>
          <a:p>
            <a:pPr>
              <a:spcBef>
                <a:spcPts val="0"/>
              </a:spcBef>
            </a:pPr>
            <a:r>
              <a:rPr lang="en-US" u="sng" dirty="0">
                <a:latin typeface="+mn-lt"/>
                <a:hlinkClick r:id="rId4"/>
              </a:rPr>
              <a:t>https://www.ibm.com/support/knowledgecenter/SSEUFV/2_Configuration/2_UserManagement/3_ManagePersonaGroups.html</a:t>
            </a:r>
            <a:endParaRPr lang="en-US" dirty="0">
              <a:latin typeface="+mn-lt"/>
            </a:endParaRPr>
          </a:p>
          <a:p>
            <a:pPr>
              <a:spcBef>
                <a:spcPts val="600"/>
              </a:spcBef>
            </a:pPr>
            <a:r>
              <a:rPr lang="en-US" dirty="0">
                <a:latin typeface="+mn-lt"/>
              </a:rPr>
              <a:t> </a:t>
            </a:r>
          </a:p>
          <a:p>
            <a:pPr lvl="0">
              <a:spcBef>
                <a:spcPts val="0"/>
              </a:spcBef>
            </a:pPr>
            <a:r>
              <a:rPr lang="en-US" dirty="0">
                <a:solidFill>
                  <a:schemeClr val="tx1"/>
                </a:solidFill>
                <a:latin typeface="+mn-lt"/>
              </a:rPr>
              <a:t>User Interface Configuration</a:t>
            </a:r>
          </a:p>
          <a:p>
            <a:pPr>
              <a:spcBef>
                <a:spcPts val="0"/>
              </a:spcBef>
            </a:pPr>
            <a:r>
              <a:rPr lang="en-US" u="sng" dirty="0">
                <a:latin typeface="+mn-lt"/>
                <a:hlinkClick r:id="rId5"/>
              </a:rPr>
              <a:t>https://www.ibm.com/support/knowledgecenter/SSEUFV/2_Configuration/2_UserManagement/1_ConfigureUI.html</a:t>
            </a:r>
            <a:endParaRPr lang="en-US" u="sng" dirty="0">
              <a:latin typeface="+mn-lt"/>
            </a:endParaRPr>
          </a:p>
          <a:p>
            <a:pPr>
              <a:spcBef>
                <a:spcPts val="0"/>
              </a:spcBef>
            </a:pPr>
            <a:endParaRPr lang="en-US" dirty="0">
              <a:latin typeface="+mn-lt"/>
            </a:endParaRPr>
          </a:p>
          <a:p>
            <a:pPr>
              <a:spcBef>
                <a:spcPts val="0"/>
              </a:spcBef>
            </a:pPr>
            <a:r>
              <a:rPr lang="en-US" dirty="0">
                <a:solidFill>
                  <a:schemeClr val="tx1"/>
                </a:solidFill>
                <a:latin typeface="+mn-lt"/>
              </a:rPr>
              <a:t>BrassRing Quick Reference Guide (QRG)</a:t>
            </a:r>
          </a:p>
          <a:p>
            <a:pPr>
              <a:spcBef>
                <a:spcPts val="0"/>
              </a:spcBef>
            </a:pPr>
            <a:r>
              <a:rPr lang="en-US" dirty="0">
                <a:solidFill>
                  <a:schemeClr val="tx1"/>
                </a:solidFill>
                <a:latin typeface="+mn-lt"/>
                <a:hlinkClick r:id="rId6"/>
              </a:rPr>
              <a:t>https://www.ibm.com/support/knowledgecenter/SSEUFV/1_GettingStarted/2_AccessBR.html</a:t>
            </a:r>
            <a:endParaRPr lang="en-US" dirty="0">
              <a:solidFill>
                <a:schemeClr val="tx1"/>
              </a:solidFill>
              <a:latin typeface="+mn-lt"/>
            </a:endParaRPr>
          </a:p>
          <a:p>
            <a:pPr>
              <a:spcBef>
                <a:spcPts val="0"/>
              </a:spcBef>
            </a:pPr>
            <a:endParaRPr lang="en-US" dirty="0">
              <a:solidFill>
                <a:schemeClr val="tx1"/>
              </a:solidFill>
              <a:latin typeface="IBM Plex Sans" panose="020B0503050000000000" pitchFamily="34" charset="0"/>
            </a:endParaRPr>
          </a:p>
          <a:p>
            <a:endParaRPr lang="en-US" sz="1800" dirty="0">
              <a:latin typeface="IBM Plex Sans" panose="020B0503050000000000" pitchFamily="34" charset="0"/>
            </a:endParaRPr>
          </a:p>
        </p:txBody>
      </p:sp>
    </p:spTree>
    <p:extLst>
      <p:ext uri="{BB962C8B-B14F-4D97-AF65-F5344CB8AC3E}">
        <p14:creationId xmlns:p14="http://schemas.microsoft.com/office/powerpoint/2010/main" val="318271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latin typeface="IBM Plex Sans" panose="020B0503050000000000" pitchFamily="34" charset="0"/>
              </a:rPr>
              <a:t>Resources</a:t>
            </a:r>
          </a:p>
        </p:txBody>
      </p:sp>
      <p:sp>
        <p:nvSpPr>
          <p:cNvPr id="3" name="Content Placeholder 2"/>
          <p:cNvSpPr>
            <a:spLocks noGrp="1"/>
          </p:cNvSpPr>
          <p:nvPr>
            <p:ph idx="1"/>
          </p:nvPr>
        </p:nvSpPr>
        <p:spPr>
          <a:xfrm>
            <a:off x="115134" y="770917"/>
            <a:ext cx="8920406" cy="3999502"/>
          </a:xfrm>
        </p:spPr>
        <p:txBody>
          <a:bodyPr>
            <a:normAutofit/>
          </a:bodyPr>
          <a:lstStyle/>
          <a:p>
            <a:pPr lvl="0"/>
            <a:r>
              <a:rPr lang="en-US" dirty="0">
                <a:solidFill>
                  <a:schemeClr val="tx1"/>
                </a:solidFill>
              </a:rPr>
              <a:t>Client Training &amp; Enablement Sessions</a:t>
            </a:r>
          </a:p>
          <a:p>
            <a:pPr lvl="1"/>
            <a:r>
              <a:rPr lang="en-US" dirty="0">
                <a:solidFill>
                  <a:schemeClr val="tx1"/>
                </a:solidFill>
              </a:rPr>
              <a:t>Recordings, presentations, and Q&amp;A doc from past BrassRing New UI sessions</a:t>
            </a:r>
          </a:p>
          <a:p>
            <a:pPr lvl="2"/>
            <a:r>
              <a:rPr lang="en-US" dirty="0">
                <a:solidFill>
                  <a:schemeClr val="tx1"/>
                </a:solidFill>
              </a:rPr>
              <a:t>June 18</a:t>
            </a:r>
            <a:r>
              <a:rPr lang="en-US" baseline="30000" dirty="0">
                <a:solidFill>
                  <a:schemeClr val="tx1"/>
                </a:solidFill>
              </a:rPr>
              <a:t>th</a:t>
            </a:r>
            <a:r>
              <a:rPr lang="en-US" dirty="0">
                <a:solidFill>
                  <a:schemeClr val="tx1"/>
                </a:solidFill>
              </a:rPr>
              <a:t>, 2019 – BrassRing New UI – Client Panel</a:t>
            </a:r>
          </a:p>
          <a:p>
            <a:pPr lvl="2"/>
            <a:r>
              <a:rPr lang="en-US" dirty="0">
                <a:solidFill>
                  <a:schemeClr val="tx1"/>
                </a:solidFill>
              </a:rPr>
              <a:t>June 19</a:t>
            </a:r>
            <a:r>
              <a:rPr lang="en-US" baseline="30000" dirty="0">
                <a:solidFill>
                  <a:schemeClr val="tx1"/>
                </a:solidFill>
              </a:rPr>
              <a:t>th</a:t>
            </a:r>
            <a:r>
              <a:rPr lang="en-US" dirty="0">
                <a:solidFill>
                  <a:schemeClr val="tx1"/>
                </a:solidFill>
              </a:rPr>
              <a:t>, 2019 – BrassRing New UI</a:t>
            </a:r>
          </a:p>
          <a:p>
            <a:pPr lvl="2"/>
            <a:r>
              <a:rPr lang="en-US" dirty="0">
                <a:solidFill>
                  <a:schemeClr val="tx1"/>
                </a:solidFill>
              </a:rPr>
              <a:t>July 16</a:t>
            </a:r>
            <a:r>
              <a:rPr lang="en-US" baseline="30000" dirty="0">
                <a:solidFill>
                  <a:schemeClr val="tx1"/>
                </a:solidFill>
              </a:rPr>
              <a:t>th</a:t>
            </a:r>
            <a:r>
              <a:rPr lang="en-US" dirty="0">
                <a:solidFill>
                  <a:schemeClr val="tx1"/>
                </a:solidFill>
              </a:rPr>
              <a:t>, 2019 – BrassRing New UI</a:t>
            </a:r>
          </a:p>
          <a:p>
            <a:pPr lvl="2"/>
            <a:r>
              <a:rPr lang="en-US" dirty="0">
                <a:solidFill>
                  <a:schemeClr val="tx1"/>
                </a:solidFill>
              </a:rPr>
              <a:t>July 30</a:t>
            </a:r>
            <a:r>
              <a:rPr lang="en-US" baseline="30000" dirty="0">
                <a:solidFill>
                  <a:schemeClr val="tx1"/>
                </a:solidFill>
              </a:rPr>
              <a:t>th</a:t>
            </a:r>
            <a:r>
              <a:rPr lang="en-US" dirty="0">
                <a:solidFill>
                  <a:schemeClr val="tx1"/>
                </a:solidFill>
              </a:rPr>
              <a:t>, 2019 – BrassRing New UI Admin Configuration</a:t>
            </a:r>
          </a:p>
          <a:p>
            <a:pPr lvl="2"/>
            <a:r>
              <a:rPr lang="en-US" dirty="0">
                <a:solidFill>
                  <a:schemeClr val="tx1"/>
                </a:solidFill>
              </a:rPr>
              <a:t>Today – BrassRing New UI Admin Configuration</a:t>
            </a:r>
          </a:p>
          <a:p>
            <a:pPr lvl="1">
              <a:spcBef>
                <a:spcPts val="1800"/>
              </a:spcBef>
            </a:pPr>
            <a:r>
              <a:rPr lang="en-US" dirty="0">
                <a:solidFill>
                  <a:schemeClr val="tx1"/>
                </a:solidFill>
              </a:rPr>
              <a:t>You can access the recordings from:</a:t>
            </a:r>
          </a:p>
          <a:p>
            <a:r>
              <a:rPr lang="en-US" dirty="0">
                <a:solidFill>
                  <a:schemeClr val="tx1"/>
                </a:solidFill>
              </a:rPr>
              <a:t>IBM Knowledge Center (KC) &gt;&gt; IBM Kenexa BrassRing on Cloud &gt;&gt; Past Events</a:t>
            </a:r>
          </a:p>
          <a:p>
            <a:pPr>
              <a:spcBef>
                <a:spcPts val="600"/>
              </a:spcBef>
            </a:pPr>
            <a:r>
              <a:rPr lang="en-US" u="sng">
                <a:hlinkClick r:id="rId2"/>
              </a:rPr>
              <a:t>https://www.ibm.com/support/knowledgecenter/SSEUFV/14_Training/2EnablementSessions.html</a:t>
            </a:r>
            <a:endParaRPr lang="en-US" u="sng" dirty="0"/>
          </a:p>
          <a:p>
            <a:pPr>
              <a:spcBef>
                <a:spcPts val="600"/>
              </a:spcBef>
            </a:pPr>
            <a:r>
              <a:rPr lang="en-US" dirty="0"/>
              <a:t> </a:t>
            </a:r>
            <a:endParaRPr lang="en-US" sz="1800" dirty="0">
              <a:latin typeface="IBM Plex Sans" panose="020B0503050000000000" pitchFamily="34" charset="0"/>
            </a:endParaRPr>
          </a:p>
        </p:txBody>
      </p:sp>
    </p:spTree>
    <p:extLst>
      <p:ext uri="{BB962C8B-B14F-4D97-AF65-F5344CB8AC3E}">
        <p14:creationId xmlns:p14="http://schemas.microsoft.com/office/powerpoint/2010/main" val="2304546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latin typeface="IBM Plex Sans" panose="020B0503050000000000" pitchFamily="34" charset="0"/>
              </a:rPr>
              <a:t>Resources</a:t>
            </a:r>
          </a:p>
        </p:txBody>
      </p:sp>
      <p:sp>
        <p:nvSpPr>
          <p:cNvPr id="3" name="Content Placeholder 2"/>
          <p:cNvSpPr>
            <a:spLocks noGrp="1"/>
          </p:cNvSpPr>
          <p:nvPr>
            <p:ph idx="1"/>
          </p:nvPr>
        </p:nvSpPr>
        <p:spPr>
          <a:xfrm>
            <a:off x="115134" y="870154"/>
            <a:ext cx="8920406" cy="3263504"/>
          </a:xfrm>
        </p:spPr>
        <p:txBody>
          <a:bodyPr>
            <a:normAutofit/>
          </a:bodyPr>
          <a:lstStyle/>
          <a:p>
            <a:pPr lvl="0"/>
            <a:r>
              <a:rPr lang="en-US" dirty="0">
                <a:solidFill>
                  <a:schemeClr val="tx1"/>
                </a:solidFill>
              </a:rPr>
              <a:t>Self Service BrassRing New User Fundamentals (NUF) Training </a:t>
            </a:r>
          </a:p>
          <a:p>
            <a:pPr lvl="1"/>
            <a:r>
              <a:rPr lang="en-US" dirty="0">
                <a:solidFill>
                  <a:schemeClr val="tx1"/>
                </a:solidFill>
              </a:rPr>
              <a:t>Self-paced BrassRing NUF training at no cost to the client</a:t>
            </a:r>
          </a:p>
          <a:p>
            <a:pPr lvl="1"/>
            <a:r>
              <a:rPr lang="en-US" dirty="0">
                <a:solidFill>
                  <a:schemeClr val="tx1"/>
                </a:solidFill>
              </a:rPr>
              <a:t>User can achieve digital badge when successfully completing the course</a:t>
            </a:r>
          </a:p>
          <a:p>
            <a:r>
              <a:rPr lang="en-US" u="sng" dirty="0">
                <a:hlinkClick r:id="rId2"/>
              </a:rPr>
              <a:t>https://www.ibm.com/support/knowledgecenter/SSEUFV/14_Training/4_BrassRingAndWBTraining.html</a:t>
            </a:r>
            <a:endParaRPr lang="en-US" u="sng" dirty="0"/>
          </a:p>
          <a:p>
            <a:endParaRPr lang="en-US" dirty="0"/>
          </a:p>
          <a:p>
            <a:endParaRPr lang="en-US" sz="1800" dirty="0">
              <a:latin typeface="IBM Plex Sans" panose="020B0503050000000000" pitchFamily="34" charset="0"/>
            </a:endParaRPr>
          </a:p>
        </p:txBody>
      </p:sp>
    </p:spTree>
    <p:extLst>
      <p:ext uri="{BB962C8B-B14F-4D97-AF65-F5344CB8AC3E}">
        <p14:creationId xmlns:p14="http://schemas.microsoft.com/office/powerpoint/2010/main" val="314663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8418" y="920075"/>
            <a:ext cx="4114800" cy="855726"/>
          </a:xfrm>
        </p:spPr>
        <p:txBody>
          <a:bodyPr/>
          <a:lstStyle/>
          <a:p>
            <a:r>
              <a:rPr lang="en-US" sz="5400" dirty="0">
                <a:gradFill>
                  <a:gsLst>
                    <a:gs pos="57000">
                      <a:srgbClr val="5F79FF"/>
                    </a:gs>
                    <a:gs pos="91000">
                      <a:srgbClr val="9D87FF"/>
                    </a:gs>
                    <a:gs pos="0">
                      <a:schemeClr val="accent2"/>
                    </a:gs>
                    <a:gs pos="100000">
                      <a:schemeClr val="accent4"/>
                    </a:gs>
                  </a:gsLst>
                  <a:lin ang="0" scaled="0"/>
                </a:gradFill>
              </a:rPr>
              <a:t>Questions?</a:t>
            </a:r>
            <a:endParaRPr lang="en-US" sz="5400" dirty="0"/>
          </a:p>
        </p:txBody>
      </p:sp>
    </p:spTree>
    <p:extLst>
      <p:ext uri="{BB962C8B-B14F-4D97-AF65-F5344CB8AC3E}">
        <p14:creationId xmlns:p14="http://schemas.microsoft.com/office/powerpoint/2010/main" val="64323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03781"/>
            <a:ext cx="8726215" cy="357471"/>
          </a:xfrm>
        </p:spPr>
        <p:txBody>
          <a:bodyPr/>
          <a:lstStyle/>
          <a:p>
            <a:pPr algn="ctr"/>
            <a:r>
              <a:rPr lang="en-US" dirty="0"/>
              <a:t>January VIRTUAL TRAINING SESSIONS</a:t>
            </a:r>
            <a:endParaRPr lang="en-US" sz="1600" i="1" dirty="0">
              <a:latin typeface="IBM Plex Sans" charset="0"/>
              <a:ea typeface="IBM Plex Sans" charset="0"/>
              <a:cs typeface="IBM Plex Sans" charset="0"/>
            </a:endParaRPr>
          </a:p>
        </p:txBody>
      </p:sp>
      <p:graphicFrame>
        <p:nvGraphicFramePr>
          <p:cNvPr id="3" name="Table 2">
            <a:extLst>
              <a:ext uri="{FF2B5EF4-FFF2-40B4-BE49-F238E27FC236}">
                <a16:creationId xmlns:a16="http://schemas.microsoft.com/office/drawing/2014/main" id="{3C167B89-1E38-4EF7-9127-C289B5579B9D}"/>
              </a:ext>
            </a:extLst>
          </p:cNvPr>
          <p:cNvGraphicFramePr>
            <a:graphicFrameLocks noGrp="1"/>
          </p:cNvGraphicFramePr>
          <p:nvPr>
            <p:extLst>
              <p:ext uri="{D42A27DB-BD31-4B8C-83A1-F6EECF244321}">
                <p14:modId xmlns:p14="http://schemas.microsoft.com/office/powerpoint/2010/main" val="3538013098"/>
              </p:ext>
            </p:extLst>
          </p:nvPr>
        </p:nvGraphicFramePr>
        <p:xfrm>
          <a:off x="228600" y="808589"/>
          <a:ext cx="8726214" cy="3621735"/>
        </p:xfrm>
        <a:graphic>
          <a:graphicData uri="http://schemas.openxmlformats.org/drawingml/2006/table">
            <a:tbl>
              <a:tblPr firstRow="1" bandRow="1">
                <a:tableStyleId>{93296810-A885-4BE3-A3E7-6D5BEEA58F35}</a:tableStyleId>
              </a:tblPr>
              <a:tblGrid>
                <a:gridCol w="1246602">
                  <a:extLst>
                    <a:ext uri="{9D8B030D-6E8A-4147-A177-3AD203B41FA5}">
                      <a16:colId xmlns:a16="http://schemas.microsoft.com/office/drawing/2014/main" val="1350891789"/>
                    </a:ext>
                  </a:extLst>
                </a:gridCol>
                <a:gridCol w="1246602">
                  <a:extLst>
                    <a:ext uri="{9D8B030D-6E8A-4147-A177-3AD203B41FA5}">
                      <a16:colId xmlns:a16="http://schemas.microsoft.com/office/drawing/2014/main" val="1325881092"/>
                    </a:ext>
                  </a:extLst>
                </a:gridCol>
                <a:gridCol w="1246602">
                  <a:extLst>
                    <a:ext uri="{9D8B030D-6E8A-4147-A177-3AD203B41FA5}">
                      <a16:colId xmlns:a16="http://schemas.microsoft.com/office/drawing/2014/main" val="1573733701"/>
                    </a:ext>
                  </a:extLst>
                </a:gridCol>
                <a:gridCol w="1246602">
                  <a:extLst>
                    <a:ext uri="{9D8B030D-6E8A-4147-A177-3AD203B41FA5}">
                      <a16:colId xmlns:a16="http://schemas.microsoft.com/office/drawing/2014/main" val="515021033"/>
                    </a:ext>
                  </a:extLst>
                </a:gridCol>
                <a:gridCol w="1246602">
                  <a:extLst>
                    <a:ext uri="{9D8B030D-6E8A-4147-A177-3AD203B41FA5}">
                      <a16:colId xmlns:a16="http://schemas.microsoft.com/office/drawing/2014/main" val="1806861775"/>
                    </a:ext>
                  </a:extLst>
                </a:gridCol>
                <a:gridCol w="1246602">
                  <a:extLst>
                    <a:ext uri="{9D8B030D-6E8A-4147-A177-3AD203B41FA5}">
                      <a16:colId xmlns:a16="http://schemas.microsoft.com/office/drawing/2014/main" val="4008877000"/>
                    </a:ext>
                  </a:extLst>
                </a:gridCol>
                <a:gridCol w="1246602">
                  <a:extLst>
                    <a:ext uri="{9D8B030D-6E8A-4147-A177-3AD203B41FA5}">
                      <a16:colId xmlns:a16="http://schemas.microsoft.com/office/drawing/2014/main" val="554407507"/>
                    </a:ext>
                  </a:extLst>
                </a:gridCol>
              </a:tblGrid>
              <a:tr h="294997">
                <a:tc>
                  <a:txBody>
                    <a:bodyPr/>
                    <a:lstStyle/>
                    <a:p>
                      <a:r>
                        <a:rPr lang="en-US" sz="1050" dirty="0"/>
                        <a:t>Sunday</a:t>
                      </a:r>
                    </a:p>
                  </a:txBody>
                  <a:tcPr/>
                </a:tc>
                <a:tc>
                  <a:txBody>
                    <a:bodyPr/>
                    <a:lstStyle/>
                    <a:p>
                      <a:r>
                        <a:rPr lang="en-US" sz="1050" dirty="0"/>
                        <a:t>Monday</a:t>
                      </a:r>
                    </a:p>
                  </a:txBody>
                  <a:tcPr/>
                </a:tc>
                <a:tc>
                  <a:txBody>
                    <a:bodyPr/>
                    <a:lstStyle/>
                    <a:p>
                      <a:r>
                        <a:rPr lang="en-US" sz="1050" dirty="0"/>
                        <a:t>Tuesday</a:t>
                      </a:r>
                    </a:p>
                  </a:txBody>
                  <a:tcPr/>
                </a:tc>
                <a:tc>
                  <a:txBody>
                    <a:bodyPr/>
                    <a:lstStyle/>
                    <a:p>
                      <a:r>
                        <a:rPr lang="en-US" sz="1050" dirty="0"/>
                        <a:t>Wednesday</a:t>
                      </a:r>
                    </a:p>
                  </a:txBody>
                  <a:tcPr/>
                </a:tc>
                <a:tc>
                  <a:txBody>
                    <a:bodyPr/>
                    <a:lstStyle/>
                    <a:p>
                      <a:r>
                        <a:rPr lang="en-US" sz="1050" dirty="0"/>
                        <a:t>Thursday</a:t>
                      </a:r>
                    </a:p>
                  </a:txBody>
                  <a:tcPr/>
                </a:tc>
                <a:tc>
                  <a:txBody>
                    <a:bodyPr/>
                    <a:lstStyle/>
                    <a:p>
                      <a:r>
                        <a:rPr lang="en-US" sz="1050" dirty="0"/>
                        <a:t>Friday</a:t>
                      </a:r>
                    </a:p>
                  </a:txBody>
                  <a:tcPr/>
                </a:tc>
                <a:tc>
                  <a:txBody>
                    <a:bodyPr/>
                    <a:lstStyle/>
                    <a:p>
                      <a:r>
                        <a:rPr lang="en-US" sz="1050" dirty="0"/>
                        <a:t>Saturday</a:t>
                      </a:r>
                    </a:p>
                  </a:txBody>
                  <a:tcPr/>
                </a:tc>
                <a:extLst>
                  <a:ext uri="{0D108BD9-81ED-4DB2-BD59-A6C34878D82A}">
                    <a16:rowId xmlns:a16="http://schemas.microsoft.com/office/drawing/2014/main" val="2067481760"/>
                  </a:ext>
                </a:extLst>
              </a:tr>
              <a:tr h="492098">
                <a:tc>
                  <a:txBody>
                    <a:bodyPr/>
                    <a:lstStyle/>
                    <a:p>
                      <a:endParaRPr lang="en-US" sz="1050" dirty="0"/>
                    </a:p>
                  </a:txBody>
                  <a:tcPr/>
                </a:tc>
                <a:tc>
                  <a:txBody>
                    <a:bodyPr/>
                    <a:lstStyle/>
                    <a:p>
                      <a:r>
                        <a:rPr lang="en-US" sz="1050" dirty="0"/>
                        <a:t> </a:t>
                      </a:r>
                    </a:p>
                  </a:txBody>
                  <a:tcPr/>
                </a:tc>
                <a:tc>
                  <a:txBody>
                    <a:bodyPr/>
                    <a:lstStyle/>
                    <a:p>
                      <a:endParaRPr lang="en-US" sz="800" b="1" dirty="0"/>
                    </a:p>
                  </a:txBody>
                  <a:tcPr/>
                </a:tc>
                <a:tc>
                  <a:txBody>
                    <a:bodyPr/>
                    <a:lstStyle/>
                    <a:p>
                      <a:r>
                        <a:rPr lang="en-US" sz="1000" dirty="0"/>
                        <a:t>1</a:t>
                      </a:r>
                    </a:p>
                    <a:p>
                      <a:endParaRPr lang="en-US" sz="800" dirty="0"/>
                    </a:p>
                  </a:txBody>
                  <a:tcPr/>
                </a:tc>
                <a:tc>
                  <a:txBody>
                    <a:bodyPr/>
                    <a:lstStyle/>
                    <a:p>
                      <a:r>
                        <a:rPr lang="en-US" sz="1000" dirty="0"/>
                        <a:t>2</a:t>
                      </a:r>
                    </a:p>
                  </a:txBody>
                  <a:tcPr/>
                </a:tc>
                <a:tc>
                  <a:txBody>
                    <a:bodyPr/>
                    <a:lstStyle/>
                    <a:p>
                      <a:r>
                        <a:rPr lang="en-US" sz="1050" dirty="0">
                          <a:solidFill>
                            <a:schemeClr val="tx1"/>
                          </a:solidFill>
                        </a:rPr>
                        <a:t>3</a:t>
                      </a:r>
                    </a:p>
                    <a:p>
                      <a:endParaRPr lang="en-US" sz="700" dirty="0">
                        <a:solidFill>
                          <a:schemeClr val="tx1"/>
                        </a:solidFill>
                      </a:endParaRPr>
                    </a:p>
                  </a:txBody>
                  <a:tcPr/>
                </a:tc>
                <a:tc>
                  <a:txBody>
                    <a:bodyPr/>
                    <a:lstStyle/>
                    <a:p>
                      <a:r>
                        <a:rPr lang="en-US" sz="1050" dirty="0"/>
                        <a:t>4</a:t>
                      </a:r>
                    </a:p>
                  </a:txBody>
                  <a:tcPr/>
                </a:tc>
                <a:extLst>
                  <a:ext uri="{0D108BD9-81ED-4DB2-BD59-A6C34878D82A}">
                    <a16:rowId xmlns:a16="http://schemas.microsoft.com/office/drawing/2014/main" val="2963636183"/>
                  </a:ext>
                </a:extLst>
              </a:tr>
              <a:tr h="492098">
                <a:tc>
                  <a:txBody>
                    <a:bodyPr/>
                    <a:lstStyle/>
                    <a:p>
                      <a:r>
                        <a:rPr lang="en-US" sz="1050" dirty="0"/>
                        <a:t>5</a:t>
                      </a:r>
                    </a:p>
                  </a:txBody>
                  <a:tcPr/>
                </a:tc>
                <a:tc>
                  <a:txBody>
                    <a:bodyPr/>
                    <a:lstStyle/>
                    <a:p>
                      <a:r>
                        <a:rPr lang="en-US" sz="1050" dirty="0"/>
                        <a:t>6</a:t>
                      </a:r>
                    </a:p>
                  </a:txBody>
                  <a:tcPr/>
                </a:tc>
                <a:tc>
                  <a:txBody>
                    <a:bodyPr/>
                    <a:lstStyle/>
                    <a:p>
                      <a:r>
                        <a:rPr lang="en-US" sz="1050" dirty="0">
                          <a:solidFill>
                            <a:schemeClr val="tx1"/>
                          </a:solidFill>
                        </a:rPr>
                        <a:t>7</a:t>
                      </a:r>
                    </a:p>
                    <a:p>
                      <a:r>
                        <a:rPr lang="en-US" sz="800" b="1" dirty="0">
                          <a:solidFill>
                            <a:schemeClr val="tx1"/>
                          </a:solidFill>
                        </a:rPr>
                        <a:t>Client</a:t>
                      </a:r>
                      <a:r>
                        <a:rPr lang="en-US" sz="800" b="0" dirty="0">
                          <a:solidFill>
                            <a:schemeClr val="tx1"/>
                          </a:solidFill>
                        </a:rPr>
                        <a:t>: </a:t>
                      </a:r>
                      <a:r>
                        <a:rPr lang="en-US" sz="800" b="0" dirty="0">
                          <a:solidFill>
                            <a:schemeClr val="tx1"/>
                          </a:solidFill>
                          <a:hlinkClick r:id="rId2"/>
                        </a:rPr>
                        <a:t>Interview Manager – Client Panel (11:00 AM EST)</a:t>
                      </a:r>
                      <a:endParaRPr lang="en-US" sz="800" b="1" dirty="0">
                        <a:solidFill>
                          <a:schemeClr val="tx1"/>
                        </a:solidFill>
                      </a:endParaRPr>
                    </a:p>
                  </a:txBody>
                  <a:tcPr/>
                </a:tc>
                <a:tc>
                  <a:txBody>
                    <a:bodyPr/>
                    <a:lstStyle/>
                    <a:p>
                      <a:r>
                        <a:rPr lang="en-US" sz="1050" dirty="0"/>
                        <a:t>8</a:t>
                      </a:r>
                    </a:p>
                  </a:txBody>
                  <a:tcPr/>
                </a:tc>
                <a:tc>
                  <a:txBody>
                    <a:bodyPr/>
                    <a:lstStyle/>
                    <a:p>
                      <a:r>
                        <a:rPr lang="en-US" sz="1050" dirty="0"/>
                        <a:t>9</a:t>
                      </a:r>
                    </a:p>
                  </a:txBody>
                  <a:tcPr/>
                </a:tc>
                <a:tc>
                  <a:txBody>
                    <a:bodyPr/>
                    <a:lstStyle/>
                    <a:p>
                      <a:r>
                        <a:rPr lang="en-US" sz="1050" dirty="0"/>
                        <a:t>10</a:t>
                      </a:r>
                    </a:p>
                  </a:txBody>
                  <a:tcPr/>
                </a:tc>
                <a:tc>
                  <a:txBody>
                    <a:bodyPr/>
                    <a:lstStyle/>
                    <a:p>
                      <a:r>
                        <a:rPr lang="en-US" sz="1050" dirty="0"/>
                        <a:t>11</a:t>
                      </a:r>
                    </a:p>
                  </a:txBody>
                  <a:tcPr/>
                </a:tc>
                <a:extLst>
                  <a:ext uri="{0D108BD9-81ED-4DB2-BD59-A6C34878D82A}">
                    <a16:rowId xmlns:a16="http://schemas.microsoft.com/office/drawing/2014/main" val="1628256478"/>
                  </a:ext>
                </a:extLst>
              </a:tr>
              <a:tr h="492098">
                <a:tc>
                  <a:txBody>
                    <a:bodyPr/>
                    <a:lstStyle/>
                    <a:p>
                      <a:r>
                        <a:rPr lang="en-US" sz="1050" dirty="0"/>
                        <a:t>12</a:t>
                      </a:r>
                    </a:p>
                  </a:txBody>
                  <a:tcPr/>
                </a:tc>
                <a:tc>
                  <a:txBody>
                    <a:bodyPr/>
                    <a:lstStyle/>
                    <a:p>
                      <a:r>
                        <a:rPr lang="en-US" sz="1050" dirty="0"/>
                        <a:t>13</a:t>
                      </a:r>
                    </a:p>
                    <a:p>
                      <a:r>
                        <a:rPr lang="en-US" sz="800" b="1" dirty="0"/>
                        <a:t>Client</a:t>
                      </a:r>
                      <a:r>
                        <a:rPr lang="en-US" sz="800" dirty="0"/>
                        <a:t>: </a:t>
                      </a:r>
                      <a:r>
                        <a:rPr lang="en-US" sz="800" dirty="0">
                          <a:hlinkClick r:id="rId3"/>
                        </a:rPr>
                        <a:t>Assess New User Training (11:00 AM EST)</a:t>
                      </a:r>
                      <a:endParaRPr lang="en-US" sz="500" dirty="0"/>
                    </a:p>
                  </a:txBody>
                  <a:tcPr/>
                </a:tc>
                <a:tc>
                  <a:txBody>
                    <a:bodyPr/>
                    <a:lstStyle/>
                    <a:p>
                      <a:r>
                        <a:rPr lang="en-US" sz="1050" dirty="0"/>
                        <a:t>14</a:t>
                      </a:r>
                    </a:p>
                    <a:p>
                      <a:r>
                        <a:rPr lang="en-US" sz="800" b="1" dirty="0">
                          <a:solidFill>
                            <a:schemeClr val="tx1"/>
                          </a:solidFill>
                        </a:rPr>
                        <a:t>Client</a:t>
                      </a:r>
                      <a:r>
                        <a:rPr lang="en-US" sz="800" b="0" dirty="0">
                          <a:solidFill>
                            <a:schemeClr val="tx1"/>
                          </a:solidFill>
                        </a:rPr>
                        <a:t>: </a:t>
                      </a:r>
                      <a:r>
                        <a:rPr lang="en-US" sz="800" b="0" dirty="0">
                          <a:solidFill>
                            <a:schemeClr val="tx1"/>
                          </a:solidFill>
                          <a:hlinkClick r:id="rId4"/>
                        </a:rPr>
                        <a:t>Interview Manager – User Session (11 AM EST)</a:t>
                      </a:r>
                      <a:endParaRPr lang="en-US" sz="800" b="1" dirty="0">
                        <a:solidFill>
                          <a:schemeClr val="tx1"/>
                        </a:solidFill>
                      </a:endParaRPr>
                    </a:p>
                  </a:txBody>
                  <a:tcPr/>
                </a:tc>
                <a:tc>
                  <a:txBody>
                    <a:bodyPr/>
                    <a:lstStyle/>
                    <a:p>
                      <a:endParaRPr lang="en-US" sz="800" dirty="0"/>
                    </a:p>
                  </a:txBody>
                  <a:tcPr/>
                </a:tc>
                <a:tc>
                  <a:txBody>
                    <a:bodyPr/>
                    <a:lstStyle/>
                    <a:p>
                      <a:r>
                        <a:rPr lang="en-US" sz="1050" dirty="0"/>
                        <a:t>16</a:t>
                      </a:r>
                    </a:p>
                    <a:p>
                      <a:r>
                        <a:rPr lang="en-US" sz="800" b="1" dirty="0"/>
                        <a:t>Client:</a:t>
                      </a:r>
                      <a:r>
                        <a:rPr lang="en-US" sz="800" b="0" dirty="0"/>
                        <a:t> BrassRing 20.01.13 &amp; Onboard Release (</a:t>
                      </a:r>
                      <a:r>
                        <a:rPr lang="en-US" sz="800" b="0" dirty="0">
                          <a:hlinkClick r:id="rId5"/>
                        </a:rPr>
                        <a:t>4 am EST</a:t>
                      </a:r>
                      <a:r>
                        <a:rPr lang="en-US" sz="800" b="0" dirty="0"/>
                        <a:t>; </a:t>
                      </a:r>
                      <a:r>
                        <a:rPr lang="en-US" sz="800" b="0" dirty="0">
                          <a:hlinkClick r:id="rId6"/>
                        </a:rPr>
                        <a:t>11 am EST</a:t>
                      </a:r>
                      <a:r>
                        <a:rPr lang="en-US" sz="800" b="0" dirty="0"/>
                        <a:t>)</a:t>
                      </a:r>
                    </a:p>
                    <a:p>
                      <a:endParaRPr lang="en-US" sz="800" b="0" dirty="0"/>
                    </a:p>
                  </a:txBody>
                  <a:tcPr/>
                </a:tc>
                <a:tc>
                  <a:txBody>
                    <a:bodyPr/>
                    <a:lstStyle/>
                    <a:p>
                      <a:r>
                        <a:rPr lang="en-US" sz="1050" dirty="0"/>
                        <a:t>17</a:t>
                      </a:r>
                    </a:p>
                  </a:txBody>
                  <a:tcPr/>
                </a:tc>
                <a:tc>
                  <a:txBody>
                    <a:bodyPr/>
                    <a:lstStyle/>
                    <a:p>
                      <a:r>
                        <a:rPr lang="en-US" sz="1050" dirty="0"/>
                        <a:t>18</a:t>
                      </a:r>
                    </a:p>
                  </a:txBody>
                  <a:tcPr/>
                </a:tc>
                <a:extLst>
                  <a:ext uri="{0D108BD9-81ED-4DB2-BD59-A6C34878D82A}">
                    <a16:rowId xmlns:a16="http://schemas.microsoft.com/office/drawing/2014/main" val="634571686"/>
                  </a:ext>
                </a:extLst>
              </a:tr>
              <a:tr h="492098">
                <a:tc>
                  <a:txBody>
                    <a:bodyPr/>
                    <a:lstStyle/>
                    <a:p>
                      <a:r>
                        <a:rPr lang="en-US" sz="1050" dirty="0"/>
                        <a:t>19</a:t>
                      </a:r>
                    </a:p>
                  </a:txBody>
                  <a:tcPr/>
                </a:tc>
                <a:tc>
                  <a:txBody>
                    <a:bodyPr/>
                    <a:lstStyle/>
                    <a:p>
                      <a:r>
                        <a:rPr lang="en-US" sz="1050" dirty="0"/>
                        <a:t>20</a:t>
                      </a:r>
                    </a:p>
                    <a:p>
                      <a:r>
                        <a:rPr lang="en-US" sz="800" b="1" dirty="0"/>
                        <a:t>Client</a:t>
                      </a:r>
                      <a:r>
                        <a:rPr lang="en-US" sz="800" b="0" dirty="0"/>
                        <a:t>: </a:t>
                      </a:r>
                      <a:r>
                        <a:rPr lang="en-US" sz="800" b="0" dirty="0">
                          <a:hlinkClick r:id="rId7"/>
                        </a:rPr>
                        <a:t>Assess Transitioning to the New UI (Phase 4) (11 AM EST)</a:t>
                      </a:r>
                      <a:endParaRPr lang="en-US" sz="800" b="1" dirty="0"/>
                    </a:p>
                  </a:txBody>
                  <a:tcPr/>
                </a:tc>
                <a:tc>
                  <a:txBody>
                    <a:bodyPr/>
                    <a:lstStyle/>
                    <a:p>
                      <a:r>
                        <a:rPr lang="en-US" sz="1050" dirty="0"/>
                        <a:t>21</a:t>
                      </a:r>
                    </a:p>
                    <a:p>
                      <a:r>
                        <a:rPr lang="en-US" sz="800" b="1" dirty="0"/>
                        <a:t>Client:</a:t>
                      </a:r>
                      <a:r>
                        <a:rPr lang="en-US" sz="800" b="0" dirty="0"/>
                        <a:t> </a:t>
                      </a:r>
                      <a:r>
                        <a:rPr lang="en-US" sz="800" b="0" dirty="0">
                          <a:hlinkClick r:id="rId8"/>
                        </a:rPr>
                        <a:t>Interview Manager – Admin Session (11 AM EST)</a:t>
                      </a:r>
                      <a:endParaRPr lang="en-US" sz="800" b="1" dirty="0"/>
                    </a:p>
                  </a:txBody>
                  <a:tcPr/>
                </a:tc>
                <a:tc>
                  <a:txBody>
                    <a:bodyPr/>
                    <a:lstStyle/>
                    <a:p>
                      <a:endParaRPr lang="en-US" sz="800" b="1" dirty="0"/>
                    </a:p>
                  </a:txBody>
                  <a:tcPr/>
                </a:tc>
                <a:tc>
                  <a:txBody>
                    <a:bodyPr/>
                    <a:lstStyle/>
                    <a:p>
                      <a:r>
                        <a:rPr lang="en-US" sz="1050" dirty="0"/>
                        <a:t>23</a:t>
                      </a:r>
                    </a:p>
                  </a:txBody>
                  <a:tcPr/>
                </a:tc>
                <a:tc>
                  <a:txBody>
                    <a:bodyPr/>
                    <a:lstStyle/>
                    <a:p>
                      <a:r>
                        <a:rPr lang="en-US" sz="1050" dirty="0"/>
                        <a:t>24</a:t>
                      </a:r>
                    </a:p>
                  </a:txBody>
                  <a:tcPr/>
                </a:tc>
                <a:tc>
                  <a:txBody>
                    <a:bodyPr/>
                    <a:lstStyle/>
                    <a:p>
                      <a:r>
                        <a:rPr lang="en-US" sz="1050" dirty="0"/>
                        <a:t>25</a:t>
                      </a:r>
                    </a:p>
                  </a:txBody>
                  <a:tcPr/>
                </a:tc>
                <a:extLst>
                  <a:ext uri="{0D108BD9-81ED-4DB2-BD59-A6C34878D82A}">
                    <a16:rowId xmlns:a16="http://schemas.microsoft.com/office/drawing/2014/main" val="1980404736"/>
                  </a:ext>
                </a:extLst>
              </a:tr>
              <a:tr h="492098">
                <a:tc>
                  <a:txBody>
                    <a:bodyPr/>
                    <a:lstStyle/>
                    <a:p>
                      <a:r>
                        <a:rPr lang="en-US" sz="1050" dirty="0"/>
                        <a:t>26</a:t>
                      </a:r>
                    </a:p>
                  </a:txBody>
                  <a:tcPr/>
                </a:tc>
                <a:tc>
                  <a:txBody>
                    <a:bodyPr/>
                    <a:lstStyle/>
                    <a:p>
                      <a:r>
                        <a:rPr lang="en-US" sz="1050" dirty="0"/>
                        <a:t>27</a:t>
                      </a:r>
                    </a:p>
                    <a:p>
                      <a:r>
                        <a:rPr lang="en-US" sz="800" b="1" dirty="0"/>
                        <a:t>Client:</a:t>
                      </a:r>
                      <a:r>
                        <a:rPr lang="en-US" sz="800" b="0" dirty="0"/>
                        <a:t> </a:t>
                      </a:r>
                      <a:r>
                        <a:rPr lang="en-US" sz="800" b="0" dirty="0">
                          <a:hlinkClick r:id="rId9"/>
                        </a:rPr>
                        <a:t>Assess New Features and Updates (11 AM EST)</a:t>
                      </a:r>
                      <a:endParaRPr lang="en-US" sz="800" b="1" dirty="0"/>
                    </a:p>
                  </a:txBody>
                  <a:tcPr/>
                </a:tc>
                <a:tc>
                  <a:txBody>
                    <a:bodyPr/>
                    <a:lstStyle/>
                    <a:p>
                      <a:r>
                        <a:rPr lang="en-US" sz="1050" dirty="0"/>
                        <a:t>28</a:t>
                      </a:r>
                      <a:endParaRPr lang="en-US" sz="800" dirty="0"/>
                    </a:p>
                  </a:txBody>
                  <a:tcPr/>
                </a:tc>
                <a:tc>
                  <a:txBody>
                    <a:bodyPr/>
                    <a:lstStyle/>
                    <a:p>
                      <a:endParaRPr lang="en-US" sz="800" b="1" dirty="0"/>
                    </a:p>
                  </a:txBody>
                  <a:tcPr/>
                </a:tc>
                <a:tc>
                  <a:txBody>
                    <a:bodyPr/>
                    <a:lstStyle/>
                    <a:p>
                      <a:r>
                        <a:rPr lang="en-US" sz="1000" dirty="0"/>
                        <a:t>30</a:t>
                      </a:r>
                    </a:p>
                  </a:txBody>
                  <a:tcPr/>
                </a:tc>
                <a:tc>
                  <a:txBody>
                    <a:bodyPr/>
                    <a:lstStyle/>
                    <a:p>
                      <a:r>
                        <a:rPr lang="en-US" sz="1000" dirty="0"/>
                        <a:t>31</a:t>
                      </a:r>
                    </a:p>
                  </a:txBody>
                  <a:tcPr/>
                </a:tc>
                <a:tc>
                  <a:txBody>
                    <a:bodyPr/>
                    <a:lstStyle/>
                    <a:p>
                      <a:endParaRPr lang="en-US" sz="1050" dirty="0"/>
                    </a:p>
                  </a:txBody>
                  <a:tcPr/>
                </a:tc>
                <a:extLst>
                  <a:ext uri="{0D108BD9-81ED-4DB2-BD59-A6C34878D82A}">
                    <a16:rowId xmlns:a16="http://schemas.microsoft.com/office/drawing/2014/main" val="1218527354"/>
                  </a:ext>
                </a:extLst>
              </a:tr>
            </a:tbl>
          </a:graphicData>
        </a:graphic>
      </p:graphicFrame>
      <p:sp>
        <p:nvSpPr>
          <p:cNvPr id="10" name="TextBox 9">
            <a:extLst>
              <a:ext uri="{FF2B5EF4-FFF2-40B4-BE49-F238E27FC236}">
                <a16:creationId xmlns:a16="http://schemas.microsoft.com/office/drawing/2014/main" id="{ED1E3DE1-D347-4861-8099-60E3B68F226A}"/>
              </a:ext>
            </a:extLst>
          </p:cNvPr>
          <p:cNvSpPr txBox="1"/>
          <p:nvPr/>
        </p:nvSpPr>
        <p:spPr>
          <a:xfrm>
            <a:off x="58332" y="467930"/>
            <a:ext cx="267225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hlinkClick r:id="rId10"/>
              </a:rPr>
              <a:t>Client-facing training schedule</a:t>
            </a: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11" name="TextBox 10">
            <a:extLst>
              <a:ext uri="{FF2B5EF4-FFF2-40B4-BE49-F238E27FC236}">
                <a16:creationId xmlns:a16="http://schemas.microsoft.com/office/drawing/2014/main" id="{10B230D2-CE28-4DF1-A4E7-381CD1A13EC7}"/>
              </a:ext>
            </a:extLst>
          </p:cNvPr>
          <p:cNvSpPr txBox="1"/>
          <p:nvPr/>
        </p:nvSpPr>
        <p:spPr>
          <a:xfrm>
            <a:off x="4572000" y="491013"/>
            <a:ext cx="4380186"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BM Plex Sans"/>
                <a:ea typeface="+mn-ea"/>
                <a:cs typeface="+mn-cs"/>
                <a:hlinkClick r:id="rId11">
                  <a:extLst>
                    <a:ext uri="{A12FA001-AC4F-418D-AE19-62706E023703}">
                      <ahyp:hlinkClr xmlns:ahyp="http://schemas.microsoft.com/office/drawing/2018/hyperlinkcolor" val="tx"/>
                    </a:ext>
                  </a:extLst>
                </a:hlinkClick>
              </a:rPr>
              <a:t>NEW LINK: Register for Internal Sessions Here!</a:t>
            </a:r>
            <a:endParaRPr kumimoji="0" lang="en-US" sz="1350" b="0" i="0" u="none" strike="noStrike" kern="1200" cap="none" spc="0" normalizeH="0" baseline="0" noProof="0" dirty="0">
              <a:ln>
                <a:noFill/>
              </a:ln>
              <a:solidFill>
                <a:srgbClr val="FFFFFF"/>
              </a:solidFill>
              <a:effectLst/>
              <a:uLnTx/>
              <a:uFillTx/>
              <a:latin typeface="IBM Plex Sans"/>
              <a:ea typeface="+mn-ea"/>
              <a:cs typeface="+mn-cs"/>
            </a:endParaRPr>
          </a:p>
        </p:txBody>
      </p:sp>
    </p:spTree>
    <p:extLst>
      <p:ext uri="{BB962C8B-B14F-4D97-AF65-F5344CB8AC3E}">
        <p14:creationId xmlns:p14="http://schemas.microsoft.com/office/powerpoint/2010/main" val="225261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BEE11BF4-DB4B-4B73-A290-BC1B3A869D0F}"/>
              </a:ext>
            </a:extLst>
          </p:cNvPr>
          <p:cNvSpPr txBox="1">
            <a:spLocks/>
          </p:cNvSpPr>
          <p:nvPr/>
        </p:nvSpPr>
        <p:spPr>
          <a:xfrm>
            <a:off x="3749749" y="761081"/>
            <a:ext cx="5167227" cy="387879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spcAft>
                <a:spcPts val="600"/>
              </a:spcAft>
              <a:buFont typeface="IBM Plex Sans" panose="020B0503050203000203" pitchFamily="34" charset="0"/>
              <a:buChar char="-"/>
            </a:pPr>
            <a:endParaRPr lang="en-US" dirty="0">
              <a:solidFill>
                <a:srgbClr val="FFFFFF"/>
              </a:solidFill>
            </a:endParaRPr>
          </a:p>
          <a:p>
            <a:pPr marL="285750" indent="-285750">
              <a:spcBef>
                <a:spcPts val="0"/>
              </a:spcBef>
              <a:spcAft>
                <a:spcPts val="600"/>
              </a:spcAft>
              <a:buFont typeface="IBM Plex Sans" panose="020B0503050203000203" pitchFamily="34" charset="0"/>
              <a:buChar char="-"/>
            </a:pPr>
            <a:r>
              <a:rPr lang="en-US" dirty="0">
                <a:solidFill>
                  <a:srgbClr val="FFFFFF"/>
                </a:solidFill>
              </a:rPr>
              <a:t>BR New UI Enhancement on Home page from Release 19.11.11</a:t>
            </a:r>
          </a:p>
          <a:p>
            <a:pPr marL="285750" indent="-285750">
              <a:spcBef>
                <a:spcPts val="0"/>
              </a:spcBef>
              <a:spcAft>
                <a:spcPts val="600"/>
              </a:spcAft>
              <a:buFont typeface="IBM Plex Sans" panose="020B0503050203000203" pitchFamily="34" charset="0"/>
              <a:buChar char="-"/>
            </a:pPr>
            <a:r>
              <a:rPr lang="en-US" dirty="0">
                <a:solidFill>
                  <a:srgbClr val="FFFFFF"/>
                </a:solidFill>
              </a:rPr>
              <a:t>User Type  and Persona Management</a:t>
            </a:r>
          </a:p>
          <a:p>
            <a:pPr marL="285750" indent="-285750">
              <a:spcBef>
                <a:spcPts val="0"/>
              </a:spcBef>
              <a:spcAft>
                <a:spcPts val="600"/>
              </a:spcAft>
              <a:buFont typeface="IBM Plex Sans" panose="020B0503050203000203" pitchFamily="34" charset="0"/>
              <a:buChar char="-"/>
            </a:pPr>
            <a:r>
              <a:rPr lang="en-US" dirty="0"/>
              <a:t>HR Statuses and HR Status Categories</a:t>
            </a:r>
          </a:p>
          <a:p>
            <a:pPr marL="285750" indent="-285750">
              <a:spcBef>
                <a:spcPts val="0"/>
              </a:spcBef>
              <a:spcAft>
                <a:spcPts val="600"/>
              </a:spcAft>
              <a:buFont typeface="IBM Plex Sans" panose="020B0503050203000203" pitchFamily="34" charset="0"/>
              <a:buChar char="-"/>
            </a:pPr>
            <a:r>
              <a:rPr lang="en-US" dirty="0"/>
              <a:t>Branding Configuration</a:t>
            </a:r>
          </a:p>
          <a:p>
            <a:pPr marL="285750" indent="-285750">
              <a:spcBef>
                <a:spcPts val="0"/>
              </a:spcBef>
              <a:spcAft>
                <a:spcPts val="600"/>
              </a:spcAft>
              <a:buFont typeface="IBM Plex Sans" panose="020B0503050203000203" pitchFamily="34" charset="0"/>
              <a:buChar char="-"/>
            </a:pPr>
            <a:r>
              <a:rPr lang="en-US" dirty="0"/>
              <a:t>Working with </a:t>
            </a:r>
            <a:r>
              <a:rPr lang="en-US" dirty="0" err="1"/>
              <a:t>Reqs</a:t>
            </a:r>
            <a:r>
              <a:rPr lang="en-US" dirty="0"/>
              <a:t>: Req Folder</a:t>
            </a:r>
          </a:p>
          <a:p>
            <a:pPr marL="285750" indent="-285750">
              <a:spcBef>
                <a:spcPts val="0"/>
              </a:spcBef>
              <a:spcAft>
                <a:spcPts val="600"/>
              </a:spcAft>
              <a:buFont typeface="IBM Plex Sans" panose="020B0503050203000203" pitchFamily="34" charset="0"/>
              <a:buChar char="-"/>
            </a:pPr>
            <a:r>
              <a:rPr lang="en-US" dirty="0"/>
              <a:t>Talent Record</a:t>
            </a:r>
          </a:p>
          <a:p>
            <a:pPr marL="285750" indent="-285750">
              <a:spcBef>
                <a:spcPts val="0"/>
              </a:spcBef>
              <a:spcAft>
                <a:spcPts val="600"/>
              </a:spcAft>
              <a:buFont typeface="IBM Plex Sans" panose="020B0503050203000203" pitchFamily="34" charset="0"/>
              <a:buChar char="-"/>
            </a:pPr>
            <a:r>
              <a:rPr lang="en-US" dirty="0"/>
              <a:t>Timeline</a:t>
            </a:r>
          </a:p>
          <a:p>
            <a:pPr marL="285750" indent="-285750">
              <a:spcBef>
                <a:spcPts val="0"/>
              </a:spcBef>
              <a:spcAft>
                <a:spcPts val="300"/>
              </a:spcAft>
              <a:buFont typeface="IBM Plex Sans" panose="020B0503050203000203" pitchFamily="34" charset="0"/>
              <a:buChar char="-"/>
            </a:pPr>
            <a:r>
              <a:rPr lang="en-US" dirty="0"/>
              <a:t>Resources</a:t>
            </a:r>
          </a:p>
          <a:p>
            <a:pPr marL="285750" indent="-285750">
              <a:spcBef>
                <a:spcPts val="0"/>
              </a:spcBef>
              <a:spcAft>
                <a:spcPts val="300"/>
              </a:spcAft>
              <a:buFont typeface="IBM Plex Sans" panose="020B0503050203000203" pitchFamily="34" charset="0"/>
              <a:buChar char="-"/>
            </a:pPr>
            <a:r>
              <a:rPr lang="en-US" dirty="0"/>
              <a:t>Q&amp;A</a:t>
            </a:r>
          </a:p>
          <a:p>
            <a:pPr lvl="1" indent="0">
              <a:spcBef>
                <a:spcPts val="0"/>
              </a:spcBef>
              <a:spcAft>
                <a:spcPts val="300"/>
              </a:spcAft>
              <a:buNone/>
            </a:pPr>
            <a:endParaRPr lang="en-US" dirty="0"/>
          </a:p>
        </p:txBody>
      </p:sp>
      <p:sp>
        <p:nvSpPr>
          <p:cNvPr id="6" name="Rectangle 5">
            <a:extLst>
              <a:ext uri="{FF2B5EF4-FFF2-40B4-BE49-F238E27FC236}">
                <a16:creationId xmlns:a16="http://schemas.microsoft.com/office/drawing/2014/main" id="{5ABC559B-08CF-497E-A9D2-8CE57F382CDD}"/>
              </a:ext>
            </a:extLst>
          </p:cNvPr>
          <p:cNvSpPr/>
          <p:nvPr/>
        </p:nvSpPr>
        <p:spPr>
          <a:xfrm>
            <a:off x="147096" y="135015"/>
            <a:ext cx="3390685" cy="1846659"/>
          </a:xfrm>
          <a:prstGeom prst="rect">
            <a:avLst/>
          </a:prstGeom>
        </p:spPr>
        <p:txBody>
          <a:bodyPr wrap="square">
            <a:spAutoFit/>
          </a:bodyPr>
          <a:lstStyle/>
          <a:p>
            <a:r>
              <a:rPr lang="en-US" sz="6000" dirty="0">
                <a:gradFill>
                  <a:gsLst>
                    <a:gs pos="57000">
                      <a:srgbClr val="5F79FF"/>
                    </a:gs>
                    <a:gs pos="91000">
                      <a:srgbClr val="9D87FF"/>
                    </a:gs>
                    <a:gs pos="0">
                      <a:schemeClr val="accent2"/>
                    </a:gs>
                    <a:gs pos="100000">
                      <a:schemeClr val="accent4"/>
                    </a:gs>
                  </a:gsLst>
                  <a:lin ang="0" scaled="0"/>
                </a:gradFill>
              </a:rPr>
              <a:t>Agenda</a:t>
            </a:r>
          </a:p>
          <a:p>
            <a:endParaRPr lang="en-US" sz="5400" dirty="0"/>
          </a:p>
        </p:txBody>
      </p:sp>
    </p:spTree>
    <p:extLst>
      <p:ext uri="{BB962C8B-B14F-4D97-AF65-F5344CB8AC3E}">
        <p14:creationId xmlns:p14="http://schemas.microsoft.com/office/powerpoint/2010/main" val="382227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BR New UI Enhancements from Release 19.11.11</a:t>
            </a:r>
          </a:p>
        </p:txBody>
      </p:sp>
      <p:sp>
        <p:nvSpPr>
          <p:cNvPr id="3" name="Content Placeholder 2"/>
          <p:cNvSpPr>
            <a:spLocks noGrp="1"/>
          </p:cNvSpPr>
          <p:nvPr>
            <p:ph idx="1"/>
          </p:nvPr>
        </p:nvSpPr>
        <p:spPr>
          <a:xfrm>
            <a:off x="377505" y="870154"/>
            <a:ext cx="8658035" cy="3999502"/>
          </a:xfrm>
        </p:spPr>
        <p:txBody>
          <a:bodyPr>
            <a:normAutofit/>
          </a:bodyPr>
          <a:lstStyle/>
          <a:p>
            <a:pPr marL="285750" indent="-285750">
              <a:spcBef>
                <a:spcPts val="0"/>
              </a:spcBef>
              <a:buFont typeface="Arial" panose="020B0604020202020204" pitchFamily="34" charset="0"/>
              <a:buChar char="•"/>
            </a:pPr>
            <a:r>
              <a:rPr lang="en-US" sz="1600" b="1" dirty="0">
                <a:solidFill>
                  <a:schemeClr val="tx1"/>
                </a:solidFill>
                <a:latin typeface="IBM Plex Sans" panose="020B0503050000000000" pitchFamily="34" charset="0"/>
              </a:rPr>
              <a:t>Column Header Wrapping</a:t>
            </a:r>
          </a:p>
          <a:p>
            <a:pPr>
              <a:spcBef>
                <a:spcPts val="0"/>
              </a:spcBef>
            </a:pPr>
            <a:r>
              <a:rPr lang="en-US" sz="1600" dirty="0">
                <a:solidFill>
                  <a:schemeClr val="tx1"/>
                </a:solidFill>
                <a:latin typeface="IBM Plex Sans" panose="020B0503050000000000" pitchFamily="34" charset="0"/>
              </a:rPr>
              <a:t>	If the label of the column is longer than the width of the column, the label is</a:t>
            </a:r>
          </a:p>
          <a:p>
            <a:pPr>
              <a:spcBef>
                <a:spcPts val="0"/>
              </a:spcBef>
            </a:pPr>
            <a:r>
              <a:rPr lang="en-US" sz="1600" dirty="0">
                <a:solidFill>
                  <a:schemeClr val="tx1"/>
                </a:solidFill>
                <a:latin typeface="IBM Plex Sans" panose="020B0503050000000000" pitchFamily="34" charset="0"/>
              </a:rPr>
              <a:t>	 wrapped to a maximum of three lines and then the rest is truncated.</a:t>
            </a:r>
          </a:p>
          <a:p>
            <a:pPr>
              <a:spcBef>
                <a:spcPts val="0"/>
              </a:spcBef>
            </a:pPr>
            <a:endParaRPr lang="en-US" sz="1600" dirty="0">
              <a:solidFill>
                <a:schemeClr val="tx1"/>
              </a:solidFill>
              <a:latin typeface="IBM Plex Sans" panose="020B0503050000000000" pitchFamily="34" charset="0"/>
            </a:endParaRPr>
          </a:p>
          <a:p>
            <a:pPr marL="285750" indent="-285750">
              <a:spcBef>
                <a:spcPts val="0"/>
              </a:spcBef>
              <a:buFont typeface="Arial" panose="020B0604020202020204" pitchFamily="34" charset="0"/>
              <a:buChar char="•"/>
            </a:pPr>
            <a:r>
              <a:rPr lang="en-US" sz="1600" b="1" dirty="0">
                <a:solidFill>
                  <a:schemeClr val="tx1"/>
                </a:solidFill>
                <a:latin typeface="IBM Plex Sans" panose="020B0503050000000000" pitchFamily="34" charset="0"/>
              </a:rPr>
              <a:t>Action Menu for Req Cards </a:t>
            </a:r>
          </a:p>
          <a:p>
            <a:pPr lvl="1" indent="0">
              <a:spcBef>
                <a:spcPts val="0"/>
              </a:spcBef>
              <a:buNone/>
            </a:pPr>
            <a:r>
              <a:rPr lang="en-US" sz="1600" dirty="0">
                <a:solidFill>
                  <a:schemeClr val="tx1"/>
                </a:solidFill>
                <a:latin typeface="IBM Plex Sans" panose="020B0503050000000000" pitchFamily="34" charset="0"/>
              </a:rPr>
              <a:t>	Users can perform more actions from the action menu for req cards.</a:t>
            </a:r>
          </a:p>
          <a:p>
            <a:pPr lvl="1" indent="0">
              <a:spcBef>
                <a:spcPts val="0"/>
              </a:spcBef>
              <a:buNone/>
            </a:pPr>
            <a:endParaRPr lang="en-US" sz="1600" dirty="0">
              <a:solidFill>
                <a:schemeClr val="tx1"/>
              </a:solidFill>
              <a:latin typeface="IBM Plex Sans" panose="020B0503050000000000" pitchFamily="34" charset="0"/>
            </a:endParaRPr>
          </a:p>
          <a:p>
            <a:pPr marL="285750" indent="-285750">
              <a:spcBef>
                <a:spcPts val="0"/>
              </a:spcBef>
              <a:buFont typeface="Arial" panose="020B0604020202020204" pitchFamily="34" charset="0"/>
              <a:buChar char="•"/>
            </a:pPr>
            <a:r>
              <a:rPr lang="en-US" sz="1600" b="1" dirty="0">
                <a:solidFill>
                  <a:schemeClr val="tx1"/>
                </a:solidFill>
                <a:latin typeface="IBM Plex Sans" panose="020B0503050000000000" pitchFamily="34" charset="0"/>
              </a:rPr>
              <a:t>Advanced Sort </a:t>
            </a:r>
          </a:p>
          <a:p>
            <a:pPr>
              <a:spcBef>
                <a:spcPts val="0"/>
              </a:spcBef>
            </a:pPr>
            <a:r>
              <a:rPr lang="en-US" sz="1600" dirty="0">
                <a:solidFill>
                  <a:schemeClr val="tx1"/>
                </a:solidFill>
                <a:latin typeface="IBM Plex Sans" panose="020B0503050000000000" pitchFamily="34" charset="0"/>
              </a:rPr>
              <a:t>	Users with appropriate privileges can apply multiply levels of sorting.</a:t>
            </a:r>
          </a:p>
          <a:p>
            <a:pPr>
              <a:spcBef>
                <a:spcPts val="0"/>
              </a:spcBef>
            </a:pPr>
            <a:endParaRPr lang="en-US" sz="1600" dirty="0">
              <a:solidFill>
                <a:schemeClr val="tx1"/>
              </a:solidFill>
              <a:latin typeface="IBM Plex Sans" panose="020B0503050000000000" pitchFamily="34" charset="0"/>
            </a:endParaRPr>
          </a:p>
          <a:p>
            <a:pPr marL="285750" indent="-285750">
              <a:spcBef>
                <a:spcPts val="0"/>
              </a:spcBef>
              <a:buFont typeface="Arial" panose="020B0604020202020204" pitchFamily="34" charset="0"/>
              <a:buChar char="•"/>
            </a:pPr>
            <a:r>
              <a:rPr lang="en-US" sz="1600" b="1" dirty="0">
                <a:solidFill>
                  <a:schemeClr val="tx1"/>
                </a:solidFill>
                <a:latin typeface="IBM Plex Sans" panose="020B0503050000000000" pitchFamily="34" charset="0"/>
              </a:rPr>
              <a:t>My Candidates &gt; Folder Column Hyperlink</a:t>
            </a:r>
          </a:p>
          <a:p>
            <a:pPr>
              <a:spcBef>
                <a:spcPts val="0"/>
              </a:spcBef>
            </a:pPr>
            <a:r>
              <a:rPr lang="en-US" sz="1600" dirty="0">
                <a:solidFill>
                  <a:schemeClr val="tx1"/>
                </a:solidFill>
                <a:latin typeface="IBM Plex Sans" panose="020B0503050000000000" pitchFamily="34" charset="0"/>
              </a:rPr>
              <a:t>	Helps users to navigate to the folders directly from the My Candidate grid.</a:t>
            </a: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spTree>
    <p:extLst>
      <p:ext uri="{BB962C8B-B14F-4D97-AF65-F5344CB8AC3E}">
        <p14:creationId xmlns:p14="http://schemas.microsoft.com/office/powerpoint/2010/main" val="233858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User Type and Persona Management</a:t>
            </a:r>
          </a:p>
        </p:txBody>
      </p:sp>
      <p:sp>
        <p:nvSpPr>
          <p:cNvPr id="3" name="Content Placeholder 2"/>
          <p:cNvSpPr>
            <a:spLocks noGrp="1"/>
          </p:cNvSpPr>
          <p:nvPr>
            <p:ph idx="1"/>
          </p:nvPr>
        </p:nvSpPr>
        <p:spPr>
          <a:xfrm>
            <a:off x="377505" y="870154"/>
            <a:ext cx="8658035" cy="3999502"/>
          </a:xfrm>
        </p:spPr>
        <p:txBody>
          <a:bodyPr>
            <a:normAutofit/>
          </a:bodyPr>
          <a:lstStyle/>
          <a:p>
            <a:pPr>
              <a:spcBef>
                <a:spcPts val="1200"/>
              </a:spcBef>
            </a:pPr>
            <a:r>
              <a:rPr lang="en-US" sz="1600" b="1" dirty="0">
                <a:solidFill>
                  <a:schemeClr val="tx1"/>
                </a:solidFill>
                <a:latin typeface="IBM Plex Sans" panose="020B0503050000000000" pitchFamily="34" charset="0"/>
              </a:rPr>
              <a:t>Default Settings</a:t>
            </a:r>
          </a:p>
          <a:p>
            <a:pPr marL="285750" indent="-285750">
              <a:spcBef>
                <a:spcPts val="600"/>
              </a:spcBef>
              <a:buFont typeface="Arial" panose="020B0604020202020204" pitchFamily="34" charset="0"/>
              <a:buChar char="•"/>
            </a:pPr>
            <a:r>
              <a:rPr lang="en-US" dirty="0">
                <a:solidFill>
                  <a:schemeClr val="tx1"/>
                </a:solidFill>
              </a:rPr>
              <a:t>The default settings for all user types were updated to the new UI in </a:t>
            </a:r>
            <a:r>
              <a:rPr lang="en-US" b="1" dirty="0">
                <a:solidFill>
                  <a:schemeClr val="tx1"/>
                </a:solidFill>
              </a:rPr>
              <a:t>Staging</a:t>
            </a:r>
            <a:r>
              <a:rPr lang="en-US" dirty="0">
                <a:solidFill>
                  <a:schemeClr val="tx1"/>
                </a:solidFill>
              </a:rPr>
              <a:t> (5/2019) and </a:t>
            </a:r>
            <a:r>
              <a:rPr lang="en-US" b="1" dirty="0">
                <a:solidFill>
                  <a:schemeClr val="tx1"/>
                </a:solidFill>
              </a:rPr>
              <a:t>Production</a:t>
            </a:r>
            <a:r>
              <a:rPr lang="en-US" dirty="0">
                <a:solidFill>
                  <a:schemeClr val="tx1"/>
                </a:solidFill>
              </a:rPr>
              <a:t> (8/2019).</a:t>
            </a:r>
          </a:p>
          <a:p>
            <a:pPr lvl="2" indent="0">
              <a:spcBef>
                <a:spcPts val="600"/>
              </a:spcBef>
              <a:buNone/>
            </a:pPr>
            <a:r>
              <a:rPr lang="en-US" i="1" dirty="0">
                <a:solidFill>
                  <a:schemeClr val="tx1"/>
                </a:solidFill>
              </a:rPr>
              <a:t>Workbench &gt; Tools &gt; Users &gt; User Types &gt; </a:t>
            </a:r>
            <a:r>
              <a:rPr lang="en-US" dirty="0">
                <a:solidFill>
                  <a:schemeClr val="tx1"/>
                </a:solidFill>
              </a:rPr>
              <a:t>Select</a:t>
            </a:r>
            <a:r>
              <a:rPr lang="en-US" i="1" dirty="0">
                <a:solidFill>
                  <a:schemeClr val="tx1"/>
                </a:solidFill>
              </a:rPr>
              <a:t> User Type.</a:t>
            </a:r>
          </a:p>
          <a:p>
            <a:pPr marL="682625" lvl="2" indent="-285750">
              <a:spcBef>
                <a:spcPts val="600"/>
              </a:spcBef>
              <a:spcAft>
                <a:spcPts val="600"/>
              </a:spcAft>
              <a:buFontTx/>
              <a:buChar char="−"/>
            </a:pPr>
            <a:r>
              <a:rPr lang="en-US" i="1" dirty="0">
                <a:solidFill>
                  <a:schemeClr val="tx1"/>
                </a:solidFill>
              </a:rPr>
              <a:t>Actions &gt; User Type panel mapping</a:t>
            </a:r>
          </a:p>
          <a:p>
            <a:pPr marL="682625" lvl="2" indent="-285750">
              <a:spcBef>
                <a:spcPts val="0"/>
              </a:spcBef>
              <a:spcAft>
                <a:spcPts val="600"/>
              </a:spcAft>
              <a:buFontTx/>
              <a:buChar char="−"/>
            </a:pPr>
            <a:r>
              <a:rPr lang="en-US" b="1" i="1" dirty="0">
                <a:solidFill>
                  <a:schemeClr val="tx1"/>
                </a:solidFill>
              </a:rPr>
              <a:t>Default launch Mobile/Responsive UI </a:t>
            </a:r>
            <a:r>
              <a:rPr lang="en-US" i="1" dirty="0">
                <a:solidFill>
                  <a:schemeClr val="tx1"/>
                </a:solidFill>
              </a:rPr>
              <a:t>is selected and grayed out.</a:t>
            </a:r>
            <a:endParaRPr lang="en-US" dirty="0">
              <a:solidFill>
                <a:schemeClr val="tx1"/>
              </a:solidFill>
            </a:endParaRPr>
          </a:p>
          <a:p>
            <a:pPr marL="285750" indent="-285750">
              <a:spcBef>
                <a:spcPts val="0"/>
              </a:spcBef>
              <a:buFont typeface="Arial" panose="020B0604020202020204" pitchFamily="34" charset="0"/>
              <a:buChar char="•"/>
            </a:pPr>
            <a:endParaRPr lang="en-US" sz="1800" dirty="0">
              <a:solidFill>
                <a:schemeClr val="tx1"/>
              </a:solidFill>
            </a:endParaRPr>
          </a:p>
          <a:p>
            <a:pPr marL="285750" indent="-285750">
              <a:spcBef>
                <a:spcPts val="0"/>
              </a:spcBef>
              <a:buFont typeface="Arial" panose="020B0604020202020204" pitchFamily="34" charset="0"/>
              <a:buChar char="•"/>
            </a:pPr>
            <a:endParaRPr lang="en-US" sz="1800" dirty="0">
              <a:solidFill>
                <a:schemeClr val="tx1"/>
              </a:solidFill>
            </a:endParaRPr>
          </a:p>
          <a:p>
            <a:pPr marL="285750" indent="-285750">
              <a:spcBef>
                <a:spcPts val="0"/>
              </a:spcBef>
              <a:buFont typeface="Arial" panose="020B0604020202020204" pitchFamily="34" charset="0"/>
              <a:buChar char="•"/>
            </a:pPr>
            <a:endParaRPr lang="en-US" sz="1800" dirty="0">
              <a:solidFill>
                <a:schemeClr val="tx1"/>
              </a:solidFill>
            </a:endParaRPr>
          </a:p>
          <a:p>
            <a:pPr>
              <a:spcBef>
                <a:spcPts val="0"/>
              </a:spcBef>
            </a:pPr>
            <a:endParaRPr lang="en-US" sz="1800" dirty="0">
              <a:solidFill>
                <a:schemeClr val="tx1"/>
              </a:solidFill>
            </a:endParaRPr>
          </a:p>
          <a:p>
            <a:pPr lvl="3">
              <a:spcBef>
                <a:spcPts val="0"/>
              </a:spcBef>
            </a:pPr>
            <a:endParaRPr lang="en-US" sz="16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pic>
        <p:nvPicPr>
          <p:cNvPr id="5" name="Picture 4">
            <a:extLst>
              <a:ext uri="{FF2B5EF4-FFF2-40B4-BE49-F238E27FC236}">
                <a16:creationId xmlns:a16="http://schemas.microsoft.com/office/drawing/2014/main" id="{2C954CE2-48EB-4B02-A089-3F281702A38C}"/>
              </a:ext>
            </a:extLst>
          </p:cNvPr>
          <p:cNvPicPr>
            <a:picLocks noChangeAspect="1"/>
          </p:cNvPicPr>
          <p:nvPr/>
        </p:nvPicPr>
        <p:blipFill rotWithShape="1">
          <a:blip r:embed="rId2"/>
          <a:srcRect b="13128"/>
          <a:stretch/>
        </p:blipFill>
        <p:spPr>
          <a:xfrm>
            <a:off x="2978754" y="2815633"/>
            <a:ext cx="3938695" cy="1670779"/>
          </a:xfrm>
          <a:prstGeom prst="rect">
            <a:avLst/>
          </a:prstGeom>
          <a:ln>
            <a:solidFill>
              <a:schemeClr val="accent1"/>
            </a:solidFill>
          </a:ln>
        </p:spPr>
      </p:pic>
      <p:sp>
        <p:nvSpPr>
          <p:cNvPr id="4" name="Rectangle 3">
            <a:extLst>
              <a:ext uri="{FF2B5EF4-FFF2-40B4-BE49-F238E27FC236}">
                <a16:creationId xmlns:a16="http://schemas.microsoft.com/office/drawing/2014/main" id="{2926BD7F-7AF8-4131-90BF-A09D7A1AB3B9}"/>
              </a:ext>
            </a:extLst>
          </p:cNvPr>
          <p:cNvSpPr/>
          <p:nvPr/>
        </p:nvSpPr>
        <p:spPr>
          <a:xfrm>
            <a:off x="4659767" y="3478655"/>
            <a:ext cx="1904301" cy="167779"/>
          </a:xfrm>
          <a:prstGeom prst="rect">
            <a:avLst/>
          </a:prstGeom>
          <a:noFill/>
          <a:ln w="127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Tree>
    <p:extLst>
      <p:ext uri="{BB962C8B-B14F-4D97-AF65-F5344CB8AC3E}">
        <p14:creationId xmlns:p14="http://schemas.microsoft.com/office/powerpoint/2010/main" val="396242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User Type and Persona Management</a:t>
            </a:r>
          </a:p>
        </p:txBody>
      </p:sp>
      <p:sp>
        <p:nvSpPr>
          <p:cNvPr id="3" name="Content Placeholder 2"/>
          <p:cNvSpPr>
            <a:spLocks noGrp="1"/>
          </p:cNvSpPr>
          <p:nvPr>
            <p:ph idx="1"/>
          </p:nvPr>
        </p:nvSpPr>
        <p:spPr>
          <a:xfrm>
            <a:off x="193183" y="809204"/>
            <a:ext cx="8842357" cy="3999502"/>
          </a:xfrm>
        </p:spPr>
        <p:txBody>
          <a:bodyPr>
            <a:normAutofit/>
          </a:bodyPr>
          <a:lstStyle/>
          <a:p>
            <a:pPr>
              <a:spcBef>
                <a:spcPts val="400"/>
              </a:spcBef>
            </a:pPr>
            <a:r>
              <a:rPr lang="en-US" b="1" dirty="0">
                <a:solidFill>
                  <a:schemeClr val="tx1"/>
                </a:solidFill>
                <a:latin typeface="IBM Plex Sans" panose="020B0503050000000000" pitchFamily="34" charset="0"/>
              </a:rPr>
              <a:t>Permanently Hide Classic UI Toggle </a:t>
            </a:r>
          </a:p>
          <a:p>
            <a:pPr>
              <a:spcBef>
                <a:spcPts val="400"/>
              </a:spcBef>
            </a:pPr>
            <a:r>
              <a:rPr lang="en-US" dirty="0">
                <a:solidFill>
                  <a:schemeClr val="tx1"/>
                </a:solidFill>
                <a:latin typeface="IBM Plex Sans" panose="020B0503050000000000" pitchFamily="34" charset="0"/>
              </a:rPr>
              <a:t>To permanently enable the New UI where the user can no longer toggle between Classic UI and New UI, enable the following User Type privileges:</a:t>
            </a:r>
          </a:p>
          <a:p>
            <a:pPr lvl="1" indent="0">
              <a:spcBef>
                <a:spcPts val="600"/>
              </a:spcBef>
              <a:buNone/>
            </a:pPr>
            <a:r>
              <a:rPr lang="en-US" i="1" dirty="0">
                <a:solidFill>
                  <a:schemeClr val="tx1"/>
                </a:solidFill>
              </a:rPr>
              <a:t>Workbench &gt; Tools &gt; Users &gt; User Types &gt; </a:t>
            </a:r>
            <a:r>
              <a:rPr lang="en-US" dirty="0">
                <a:solidFill>
                  <a:schemeClr val="tx1"/>
                </a:solidFill>
              </a:rPr>
              <a:t>Select</a:t>
            </a:r>
            <a:r>
              <a:rPr lang="en-US" i="1" dirty="0">
                <a:solidFill>
                  <a:schemeClr val="tx1"/>
                </a:solidFill>
              </a:rPr>
              <a:t> User Type &gt; Edit Type Permission</a:t>
            </a:r>
          </a:p>
          <a:p>
            <a:pPr marL="682625" lvl="2" indent="-285750">
              <a:spcBef>
                <a:spcPts val="400"/>
              </a:spcBef>
              <a:buFontTx/>
              <a:buChar char="–"/>
            </a:pPr>
            <a:r>
              <a:rPr lang="en-US" dirty="0">
                <a:solidFill>
                  <a:schemeClr val="tx1"/>
                </a:solidFill>
                <a:latin typeface="IBM Plex Sans" panose="020B0503050000000000" pitchFamily="34" charset="0"/>
              </a:rPr>
              <a:t>Select </a:t>
            </a:r>
            <a:r>
              <a:rPr lang="en-US" i="1" dirty="0">
                <a:solidFill>
                  <a:schemeClr val="tx1"/>
                </a:solidFill>
                <a:latin typeface="IBM Plex Sans" panose="020B0503050000000000" pitchFamily="34" charset="0"/>
              </a:rPr>
              <a:t>Function: Admin &gt; Set Privilege “</a:t>
            </a:r>
            <a:r>
              <a:rPr lang="en-US" b="1" i="1" dirty="0">
                <a:solidFill>
                  <a:schemeClr val="tx1"/>
                </a:solidFill>
                <a:latin typeface="IBM Plex Sans" panose="020B0503050000000000" pitchFamily="34" charset="0"/>
              </a:rPr>
              <a:t>Hide ‘Full Site Home’ link in BrassRing new UI</a:t>
            </a:r>
            <a:r>
              <a:rPr lang="en-US" i="1" dirty="0">
                <a:solidFill>
                  <a:schemeClr val="tx1"/>
                </a:solidFill>
                <a:latin typeface="IBM Plex Sans" panose="020B0503050000000000" pitchFamily="34" charset="0"/>
              </a:rPr>
              <a:t>”</a:t>
            </a:r>
          </a:p>
          <a:p>
            <a:pPr>
              <a:spcBef>
                <a:spcPts val="400"/>
              </a:spcBef>
            </a:pPr>
            <a:endParaRPr lang="en-US" sz="1600" dirty="0">
              <a:solidFill>
                <a:schemeClr val="tx1"/>
              </a:solidFill>
              <a:latin typeface="IBM Plex Sans" panose="020B0503050000000000" pitchFamily="34" charset="0"/>
            </a:endParaRPr>
          </a:p>
          <a:p>
            <a:pPr marL="457200" lvl="3" indent="0">
              <a:spcBef>
                <a:spcPts val="0"/>
              </a:spcBef>
              <a:buNone/>
            </a:pPr>
            <a:endParaRPr lang="en-US" sz="16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spcBef>
                <a:spcPts val="0"/>
              </a:spcBef>
            </a:pPr>
            <a:endParaRPr lang="en-US" sz="1800" dirty="0">
              <a:solidFill>
                <a:schemeClr val="tx1"/>
              </a:solidFill>
              <a:latin typeface="IBM Plex Sans" panose="020B0503050000000000" pitchFamily="34" charset="0"/>
            </a:endParaRPr>
          </a:p>
          <a:p>
            <a:pPr algn="ctr">
              <a:spcBef>
                <a:spcPts val="0"/>
              </a:spcBef>
            </a:pPr>
            <a:r>
              <a:rPr lang="en-US" dirty="0">
                <a:solidFill>
                  <a:srgbClr val="FF0000"/>
                </a:solidFill>
                <a:latin typeface="IBM Plex Sans" panose="020B0503050000000000" pitchFamily="34" charset="0"/>
              </a:rPr>
              <a:t>February 2020 (tentative dates for Staging February 10</a:t>
            </a:r>
            <a:r>
              <a:rPr lang="en-US" baseline="30000" dirty="0">
                <a:solidFill>
                  <a:srgbClr val="FF0000"/>
                </a:solidFill>
                <a:latin typeface="IBM Plex Sans" panose="020B0503050000000000" pitchFamily="34" charset="0"/>
              </a:rPr>
              <a:t>th</a:t>
            </a:r>
            <a:r>
              <a:rPr lang="en-US" dirty="0">
                <a:solidFill>
                  <a:srgbClr val="FF0000"/>
                </a:solidFill>
                <a:latin typeface="IBM Plex Sans" panose="020B0503050000000000" pitchFamily="34" charset="0"/>
              </a:rPr>
              <a:t> and Production February 17</a:t>
            </a:r>
            <a:r>
              <a:rPr lang="en-US" baseline="30000" dirty="0">
                <a:solidFill>
                  <a:srgbClr val="FF0000"/>
                </a:solidFill>
                <a:latin typeface="IBM Plex Sans" panose="020B0503050000000000" pitchFamily="34" charset="0"/>
              </a:rPr>
              <a:t>th</a:t>
            </a:r>
            <a:r>
              <a:rPr lang="en-US" dirty="0">
                <a:solidFill>
                  <a:srgbClr val="FF0000"/>
                </a:solidFill>
                <a:latin typeface="IBM Plex Sans" panose="020B0503050000000000" pitchFamily="34" charset="0"/>
              </a:rPr>
              <a:t>), this setting will retire, and users will no longer be able to toggle between Class UI and New UI. </a:t>
            </a:r>
          </a:p>
          <a:p>
            <a:pPr>
              <a:spcBef>
                <a:spcPts val="0"/>
              </a:spcBef>
            </a:pPr>
            <a:endParaRPr lang="en-US" sz="1800" dirty="0">
              <a:solidFill>
                <a:schemeClr val="tx1"/>
              </a:solidFill>
              <a:latin typeface="IBM Plex Sans" panose="020B0503050000000000" pitchFamily="34" charset="0"/>
            </a:endParaRPr>
          </a:p>
        </p:txBody>
      </p:sp>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pic>
        <p:nvPicPr>
          <p:cNvPr id="4" name="Picture 3">
            <a:extLst>
              <a:ext uri="{FF2B5EF4-FFF2-40B4-BE49-F238E27FC236}">
                <a16:creationId xmlns:a16="http://schemas.microsoft.com/office/drawing/2014/main" id="{F8B4309B-AE77-4AE8-B6A6-C78A6F1EA831}"/>
              </a:ext>
            </a:extLst>
          </p:cNvPr>
          <p:cNvPicPr>
            <a:picLocks noChangeAspect="1"/>
          </p:cNvPicPr>
          <p:nvPr/>
        </p:nvPicPr>
        <p:blipFill>
          <a:blip r:embed="rId2"/>
          <a:stretch>
            <a:fillRect/>
          </a:stretch>
        </p:blipFill>
        <p:spPr>
          <a:xfrm>
            <a:off x="528095" y="2167015"/>
            <a:ext cx="2865506" cy="1861222"/>
          </a:xfrm>
          <a:prstGeom prst="rect">
            <a:avLst/>
          </a:prstGeom>
          <a:solidFill>
            <a:srgbClr val="0070C0"/>
          </a:solidFill>
          <a:ln>
            <a:solidFill>
              <a:srgbClr val="0070C0"/>
            </a:solidFill>
          </a:ln>
        </p:spPr>
      </p:pic>
      <p:sp>
        <p:nvSpPr>
          <p:cNvPr id="5" name="Rectangle 4">
            <a:extLst>
              <a:ext uri="{FF2B5EF4-FFF2-40B4-BE49-F238E27FC236}">
                <a16:creationId xmlns:a16="http://schemas.microsoft.com/office/drawing/2014/main" id="{2F014976-6D94-4032-8ED8-BA3132315405}"/>
              </a:ext>
            </a:extLst>
          </p:cNvPr>
          <p:cNvSpPr/>
          <p:nvPr/>
        </p:nvSpPr>
        <p:spPr>
          <a:xfrm>
            <a:off x="1146748" y="3305232"/>
            <a:ext cx="2239358" cy="151002"/>
          </a:xfrm>
          <a:prstGeom prst="rect">
            <a:avLst/>
          </a:prstGeom>
          <a:ln w="127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pic>
        <p:nvPicPr>
          <p:cNvPr id="8" name="Picture 7">
            <a:extLst>
              <a:ext uri="{FF2B5EF4-FFF2-40B4-BE49-F238E27FC236}">
                <a16:creationId xmlns:a16="http://schemas.microsoft.com/office/drawing/2014/main" id="{B0D54006-7C37-4B80-BEDB-52043866A029}"/>
              </a:ext>
            </a:extLst>
          </p:cNvPr>
          <p:cNvPicPr>
            <a:picLocks noChangeAspect="1"/>
          </p:cNvPicPr>
          <p:nvPr/>
        </p:nvPicPr>
        <p:blipFill rotWithShape="1">
          <a:blip r:embed="rId3"/>
          <a:srcRect l="5351" r="18579" b="5935"/>
          <a:stretch/>
        </p:blipFill>
        <p:spPr>
          <a:xfrm>
            <a:off x="4367051" y="2188619"/>
            <a:ext cx="1034321" cy="1934550"/>
          </a:xfrm>
          <a:prstGeom prst="rect">
            <a:avLst/>
          </a:prstGeom>
          <a:ln>
            <a:solidFill>
              <a:srgbClr val="0070C0"/>
            </a:solidFill>
          </a:ln>
        </p:spPr>
      </p:pic>
      <p:sp>
        <p:nvSpPr>
          <p:cNvPr id="9" name="Content Placeholder 2">
            <a:extLst>
              <a:ext uri="{FF2B5EF4-FFF2-40B4-BE49-F238E27FC236}">
                <a16:creationId xmlns:a16="http://schemas.microsoft.com/office/drawing/2014/main" id="{0875E54B-D1AE-4176-9D00-DF9BF0B32480}"/>
              </a:ext>
            </a:extLst>
          </p:cNvPr>
          <p:cNvSpPr txBox="1">
            <a:spLocks/>
          </p:cNvSpPr>
          <p:nvPr/>
        </p:nvSpPr>
        <p:spPr>
          <a:xfrm>
            <a:off x="6264719" y="2797746"/>
            <a:ext cx="2686097" cy="474664"/>
          </a:xfrm>
          <a:prstGeom prst="rect">
            <a:avLst/>
          </a:prstGeom>
        </p:spPr>
        <p:txBody>
          <a:bodyPr vert="horz" lIns="0" tIns="0" rIns="0" bIns="0" rtlCol="0">
            <a:normAutofit/>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pPr>
            <a:r>
              <a:rPr lang="en-US" dirty="0">
                <a:solidFill>
                  <a:schemeClr val="tx1"/>
                </a:solidFill>
                <a:latin typeface="IBM Plex Sans" panose="020B0503050000000000" pitchFamily="34" charset="0"/>
              </a:rPr>
              <a:t>These actions hide this toggle in the BrassRing New UI.</a:t>
            </a:r>
          </a:p>
        </p:txBody>
      </p:sp>
      <p:cxnSp>
        <p:nvCxnSpPr>
          <p:cNvPr id="11" name="Straight Arrow Connector 10">
            <a:extLst>
              <a:ext uri="{FF2B5EF4-FFF2-40B4-BE49-F238E27FC236}">
                <a16:creationId xmlns:a16="http://schemas.microsoft.com/office/drawing/2014/main" id="{C3AD3A1B-1DF4-4D83-90EA-9C3B3993F613}"/>
              </a:ext>
            </a:extLst>
          </p:cNvPr>
          <p:cNvCxnSpPr>
            <a:cxnSpLocks/>
          </p:cNvCxnSpPr>
          <p:nvPr/>
        </p:nvCxnSpPr>
        <p:spPr>
          <a:xfrm flipH="1">
            <a:off x="5214723" y="3155894"/>
            <a:ext cx="965272" cy="500430"/>
          </a:xfrm>
          <a:prstGeom prst="straightConnector1">
            <a:avLst/>
          </a:prstGeom>
          <a:ln w="63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76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User Type and Persona Management</a:t>
            </a:r>
          </a:p>
        </p:txBody>
      </p:sp>
      <p:sp>
        <p:nvSpPr>
          <p:cNvPr id="3" name="Content Placeholder 2"/>
          <p:cNvSpPr>
            <a:spLocks noGrp="1"/>
          </p:cNvSpPr>
          <p:nvPr>
            <p:ph idx="1"/>
          </p:nvPr>
        </p:nvSpPr>
        <p:spPr>
          <a:xfrm>
            <a:off x="244700" y="786441"/>
            <a:ext cx="8790840" cy="3942914"/>
          </a:xfrm>
        </p:spPr>
        <p:txBody>
          <a:bodyPr>
            <a:normAutofit/>
          </a:bodyPr>
          <a:lstStyle/>
          <a:p>
            <a:pPr marL="285750" indent="-285750">
              <a:spcBef>
                <a:spcPts val="600"/>
              </a:spcBef>
              <a:buFont typeface="Arial" panose="020B0604020202020204" pitchFamily="34" charset="0"/>
              <a:buChar char="•"/>
            </a:pPr>
            <a:r>
              <a:rPr lang="en-US" dirty="0">
                <a:solidFill>
                  <a:schemeClr val="tx1"/>
                </a:solidFill>
                <a:latin typeface="+mn-lt"/>
              </a:rPr>
              <a:t>The BrassRing user home page is mobile responsive and improves how you work in BrassRing. Its user experience is based on persona designation. There are five different personas:</a:t>
            </a:r>
          </a:p>
          <a:p>
            <a:pPr marL="682625" lvl="2" indent="-285750">
              <a:spcBef>
                <a:spcPts val="400"/>
              </a:spcBef>
              <a:buFontTx/>
              <a:buChar char="-"/>
            </a:pPr>
            <a:r>
              <a:rPr lang="en-US" dirty="0">
                <a:solidFill>
                  <a:schemeClr val="tx1"/>
                </a:solidFill>
                <a:latin typeface="+mn-lt"/>
              </a:rPr>
              <a:t>Recruiter</a:t>
            </a:r>
          </a:p>
          <a:p>
            <a:pPr marL="682625" lvl="2" indent="-285750">
              <a:spcBef>
                <a:spcPts val="400"/>
              </a:spcBef>
              <a:buFontTx/>
              <a:buChar char="-"/>
            </a:pPr>
            <a:r>
              <a:rPr lang="en-US" dirty="0">
                <a:solidFill>
                  <a:schemeClr val="tx1"/>
                </a:solidFill>
                <a:latin typeface="+mn-lt"/>
              </a:rPr>
              <a:t>HR User</a:t>
            </a:r>
          </a:p>
          <a:p>
            <a:pPr marL="682625" lvl="2" indent="-285750">
              <a:spcBef>
                <a:spcPts val="400"/>
              </a:spcBef>
              <a:buFontTx/>
              <a:buChar char="-"/>
            </a:pPr>
            <a:r>
              <a:rPr lang="en-US" dirty="0">
                <a:solidFill>
                  <a:schemeClr val="tx1"/>
                </a:solidFill>
                <a:latin typeface="+mn-lt"/>
              </a:rPr>
              <a:t>Hiring Manager</a:t>
            </a:r>
          </a:p>
          <a:p>
            <a:pPr marL="285750" indent="-285750">
              <a:spcBef>
                <a:spcPts val="600"/>
              </a:spcBef>
              <a:buFont typeface="Arial" panose="020B0604020202020204" pitchFamily="34" charset="0"/>
              <a:buChar char="•"/>
            </a:pPr>
            <a:r>
              <a:rPr lang="en-US" dirty="0">
                <a:solidFill>
                  <a:schemeClr val="tx1"/>
                </a:solidFill>
                <a:latin typeface="+mn-lt"/>
              </a:rPr>
              <a:t>Additional personas cannot be created/added.</a:t>
            </a:r>
          </a:p>
          <a:p>
            <a:pPr marL="285750" indent="-285750">
              <a:spcBef>
                <a:spcPts val="600"/>
              </a:spcBef>
              <a:buFont typeface="Arial" panose="020B0604020202020204" pitchFamily="34" charset="0"/>
              <a:buChar char="•"/>
            </a:pPr>
            <a:r>
              <a:rPr lang="en-US" dirty="0">
                <a:solidFill>
                  <a:schemeClr val="tx1"/>
                </a:solidFill>
                <a:latin typeface="+mn-lt"/>
              </a:rPr>
              <a:t>The BrassRing user homepage is designed to display cards, grids, visualization, and welcome messages specific to the five personas.</a:t>
            </a:r>
          </a:p>
          <a:p>
            <a:pPr marL="285750" indent="-285750">
              <a:spcBef>
                <a:spcPts val="600"/>
              </a:spcBef>
              <a:buFont typeface="Arial" panose="020B0604020202020204" pitchFamily="34" charset="0"/>
              <a:buChar char="•"/>
            </a:pPr>
            <a:r>
              <a:rPr lang="en-US" dirty="0">
                <a:solidFill>
                  <a:schemeClr val="tx1"/>
                </a:solidFill>
                <a:latin typeface="+mn-lt"/>
              </a:rPr>
              <a:t>Each persona provides the user with the view of the data that works best for them, but the users can also personalize their view.</a:t>
            </a:r>
          </a:p>
          <a:p>
            <a:pPr marL="285750" indent="-285750">
              <a:spcBef>
                <a:spcPts val="600"/>
              </a:spcBef>
              <a:buFont typeface="Arial" panose="020B0604020202020204" pitchFamily="34" charset="0"/>
              <a:buChar char="•"/>
            </a:pPr>
            <a:r>
              <a:rPr lang="en-US" dirty="0">
                <a:solidFill>
                  <a:schemeClr val="tx1"/>
                </a:solidFill>
                <a:latin typeface="+mn-lt"/>
              </a:rPr>
              <a:t>Only Workbench Administrators can configure Persona Groups by setting defaults that are configured (to regulate what new users can see): </a:t>
            </a:r>
          </a:p>
        </p:txBody>
      </p:sp>
      <p:graphicFrame>
        <p:nvGraphicFramePr>
          <p:cNvPr id="5" name="Table 4">
            <a:extLst>
              <a:ext uri="{FF2B5EF4-FFF2-40B4-BE49-F238E27FC236}">
                <a16:creationId xmlns:a16="http://schemas.microsoft.com/office/drawing/2014/main" id="{5B3249F7-0826-4EF6-B70E-A9E53B107546}"/>
              </a:ext>
            </a:extLst>
          </p:cNvPr>
          <p:cNvGraphicFramePr>
            <a:graphicFrameLocks noGrp="1"/>
          </p:cNvGraphicFramePr>
          <p:nvPr>
            <p:extLst>
              <p:ext uri="{D42A27DB-BD31-4B8C-83A1-F6EECF244321}">
                <p14:modId xmlns:p14="http://schemas.microsoft.com/office/powerpoint/2010/main" val="2447202462"/>
              </p:ext>
            </p:extLst>
          </p:nvPr>
        </p:nvGraphicFramePr>
        <p:xfrm>
          <a:off x="1273309" y="4030153"/>
          <a:ext cx="6597382" cy="708660"/>
        </p:xfrm>
        <a:graphic>
          <a:graphicData uri="http://schemas.openxmlformats.org/drawingml/2006/table">
            <a:tbl>
              <a:tblPr>
                <a:tableStyleId>{5C22544A-7EE6-4342-B048-85BDC9FD1C3A}</a:tableStyleId>
              </a:tblPr>
              <a:tblGrid>
                <a:gridCol w="3298691">
                  <a:extLst>
                    <a:ext uri="{9D8B030D-6E8A-4147-A177-3AD203B41FA5}">
                      <a16:colId xmlns:a16="http://schemas.microsoft.com/office/drawing/2014/main" val="1222247468"/>
                    </a:ext>
                  </a:extLst>
                </a:gridCol>
                <a:gridCol w="3298691">
                  <a:extLst>
                    <a:ext uri="{9D8B030D-6E8A-4147-A177-3AD203B41FA5}">
                      <a16:colId xmlns:a16="http://schemas.microsoft.com/office/drawing/2014/main" val="2456779150"/>
                    </a:ext>
                  </a:extLst>
                </a:gridCol>
              </a:tblGrid>
              <a:tr h="186405">
                <a:tc>
                  <a:txBody>
                    <a:bodyPr/>
                    <a:lstStyle/>
                    <a:p>
                      <a:r>
                        <a:rPr lang="en-US" sz="1150" b="0" dirty="0"/>
                        <a:t>Grid and Card Fields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b="0" dirty="0"/>
                        <a:t>Welcome Message</a:t>
                      </a:r>
                    </a:p>
                  </a:txBody>
                  <a:tcPr/>
                </a:tc>
                <a:extLst>
                  <a:ext uri="{0D108BD9-81ED-4DB2-BD59-A6C34878D82A}">
                    <a16:rowId xmlns:a16="http://schemas.microsoft.com/office/drawing/2014/main" val="2309820616"/>
                  </a:ext>
                </a:extLst>
              </a:tr>
              <a:tr h="308900">
                <a:tc>
                  <a:txBody>
                    <a:bodyPr/>
                    <a:lstStyle/>
                    <a:p>
                      <a:r>
                        <a:rPr lang="en-US" sz="1150" b="0" dirty="0"/>
                        <a:t>Quick Links (incl. folder name)</a:t>
                      </a:r>
                    </a:p>
                  </a:txBody>
                  <a:tcPr/>
                </a:tc>
                <a:tc>
                  <a:txBody>
                    <a:bodyPr/>
                    <a:lstStyle/>
                    <a:p>
                      <a:r>
                        <a:rPr lang="en-US" sz="1150" b="0" dirty="0"/>
                        <a:t>Default Tabs and Order (first tab is set as default tab)</a:t>
                      </a:r>
                    </a:p>
                  </a:txBody>
                  <a:tcPr/>
                </a:tc>
                <a:extLst>
                  <a:ext uri="{0D108BD9-81ED-4DB2-BD59-A6C34878D82A}">
                    <a16:rowId xmlns:a16="http://schemas.microsoft.com/office/drawing/2014/main" val="2402025642"/>
                  </a:ext>
                </a:extLst>
              </a:tr>
            </a:tbl>
          </a:graphicData>
        </a:graphic>
      </p:graphicFrame>
      <p:sp>
        <p:nvSpPr>
          <p:cNvPr id="6" name="Content Placeholder 2">
            <a:extLst>
              <a:ext uri="{FF2B5EF4-FFF2-40B4-BE49-F238E27FC236}">
                <a16:creationId xmlns:a16="http://schemas.microsoft.com/office/drawing/2014/main" id="{32CDCE0A-3414-4FA6-9318-188D9896967B}"/>
              </a:ext>
            </a:extLst>
          </p:cNvPr>
          <p:cNvSpPr txBox="1">
            <a:spLocks/>
          </p:cNvSpPr>
          <p:nvPr/>
        </p:nvSpPr>
        <p:spPr>
          <a:xfrm>
            <a:off x="2786131" y="1286953"/>
            <a:ext cx="3073756" cy="851602"/>
          </a:xfrm>
          <a:prstGeom prst="rect">
            <a:avLst/>
          </a:prstGeom>
        </p:spPr>
        <p:txBody>
          <a:bodyPr vert="horz" lIns="0" tIns="0" rIns="0" bIns="0" rtlCol="0">
            <a:normAutofit/>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2625" lvl="2" indent="-285750">
              <a:spcBef>
                <a:spcPts val="400"/>
              </a:spcBef>
              <a:buFontTx/>
              <a:buChar char="-"/>
            </a:pPr>
            <a:r>
              <a:rPr lang="en-US" dirty="0">
                <a:solidFill>
                  <a:schemeClr val="tx1"/>
                </a:solidFill>
                <a:latin typeface="+mj-lt"/>
              </a:rPr>
              <a:t>Reporting/Analytics</a:t>
            </a:r>
          </a:p>
          <a:p>
            <a:pPr marL="682625" lvl="2" indent="-285750">
              <a:spcBef>
                <a:spcPts val="400"/>
              </a:spcBef>
              <a:buFontTx/>
              <a:buChar char="-"/>
            </a:pPr>
            <a:r>
              <a:rPr lang="en-US" dirty="0">
                <a:solidFill>
                  <a:schemeClr val="tx1"/>
                </a:solidFill>
                <a:latin typeface="+mj-lt"/>
              </a:rPr>
              <a:t>Administrator</a:t>
            </a:r>
          </a:p>
        </p:txBody>
      </p:sp>
    </p:spTree>
    <p:extLst>
      <p:ext uri="{BB962C8B-B14F-4D97-AF65-F5344CB8AC3E}">
        <p14:creationId xmlns:p14="http://schemas.microsoft.com/office/powerpoint/2010/main" val="208000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User Type and Persona Management</a:t>
            </a:r>
          </a:p>
        </p:txBody>
      </p:sp>
      <p:sp>
        <p:nvSpPr>
          <p:cNvPr id="3" name="Content Placeholder 2"/>
          <p:cNvSpPr>
            <a:spLocks noGrp="1"/>
          </p:cNvSpPr>
          <p:nvPr>
            <p:ph idx="1"/>
          </p:nvPr>
        </p:nvSpPr>
        <p:spPr>
          <a:xfrm>
            <a:off x="467832" y="870154"/>
            <a:ext cx="8567707" cy="3942914"/>
          </a:xfrm>
        </p:spPr>
        <p:txBody>
          <a:bodyPr>
            <a:normAutofit/>
          </a:bodyPr>
          <a:lstStyle/>
          <a:p>
            <a:r>
              <a:rPr lang="en-US" sz="1600" dirty="0">
                <a:solidFill>
                  <a:schemeClr val="tx1"/>
                </a:solidFill>
              </a:rPr>
              <a:t>To assign a Persona to a User Type:</a:t>
            </a:r>
          </a:p>
          <a:p>
            <a:pPr lvl="2" indent="0">
              <a:spcBef>
                <a:spcPts val="600"/>
              </a:spcBef>
              <a:buNone/>
            </a:pPr>
            <a:r>
              <a:rPr lang="en-US" sz="1600" i="1" dirty="0">
                <a:solidFill>
                  <a:schemeClr val="tx1"/>
                </a:solidFill>
              </a:rPr>
              <a:t>Workbench &gt; Tools &gt; Users &gt;  User Types </a:t>
            </a:r>
            <a:r>
              <a:rPr lang="en-US" sz="1600" dirty="0">
                <a:solidFill>
                  <a:schemeClr val="tx1"/>
                </a:solidFill>
              </a:rPr>
              <a:t>&gt; Select </a:t>
            </a:r>
            <a:r>
              <a:rPr lang="en-US" sz="1600" i="1" dirty="0">
                <a:solidFill>
                  <a:schemeClr val="tx1"/>
                </a:solidFill>
              </a:rPr>
              <a:t>Edit Type Permission</a:t>
            </a:r>
            <a:r>
              <a:rPr lang="en-US" sz="1600" dirty="0">
                <a:solidFill>
                  <a:schemeClr val="tx1"/>
                </a:solidFill>
              </a:rPr>
              <a:t> for User Type</a:t>
            </a:r>
          </a:p>
          <a:p>
            <a:pPr lvl="2" indent="0">
              <a:spcBef>
                <a:spcPts val="600"/>
              </a:spcBef>
              <a:buNone/>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endParaRPr lang="en-US" sz="1600" dirty="0">
              <a:solidFill>
                <a:schemeClr val="tx1"/>
              </a:solidFill>
            </a:endParaRPr>
          </a:p>
          <a:p>
            <a:pPr marL="682625" lvl="2" indent="-285750">
              <a:spcBef>
                <a:spcPts val="600"/>
              </a:spcBef>
              <a:buFontTx/>
              <a:buChar char="-"/>
            </a:pPr>
            <a:r>
              <a:rPr lang="en-US" sz="1600" dirty="0">
                <a:solidFill>
                  <a:schemeClr val="tx1"/>
                </a:solidFill>
              </a:rPr>
              <a:t>Select the appropriate </a:t>
            </a:r>
            <a:r>
              <a:rPr lang="en-US" sz="1600" i="1" dirty="0">
                <a:solidFill>
                  <a:schemeClr val="tx1"/>
                </a:solidFill>
              </a:rPr>
              <a:t>Persona Group </a:t>
            </a:r>
            <a:r>
              <a:rPr lang="en-US" sz="1600" dirty="0">
                <a:solidFill>
                  <a:schemeClr val="tx1"/>
                </a:solidFill>
              </a:rPr>
              <a:t>to assign to the User Type.</a:t>
            </a:r>
          </a:p>
          <a:p>
            <a:pPr lvl="2" indent="0">
              <a:spcBef>
                <a:spcPts val="600"/>
              </a:spcBef>
              <a:buNone/>
            </a:pPr>
            <a:r>
              <a:rPr lang="en-US" sz="1600" dirty="0">
                <a:solidFill>
                  <a:schemeClr val="tx1"/>
                </a:solidFill>
              </a:rPr>
              <a:t> </a:t>
            </a:r>
            <a:endParaRPr lang="en-US" sz="1600" dirty="0">
              <a:solidFill>
                <a:schemeClr val="tx1"/>
              </a:solidFill>
              <a:latin typeface="IBM Plex Sans" panose="020B0503050000000000" pitchFamily="34" charset="0"/>
            </a:endParaRPr>
          </a:p>
        </p:txBody>
      </p:sp>
      <p:pic>
        <p:nvPicPr>
          <p:cNvPr id="4" name="Picture 3">
            <a:extLst>
              <a:ext uri="{FF2B5EF4-FFF2-40B4-BE49-F238E27FC236}">
                <a16:creationId xmlns:a16="http://schemas.microsoft.com/office/drawing/2014/main" id="{39944D17-7B90-4FCF-AF64-050290C8F572}"/>
              </a:ext>
            </a:extLst>
          </p:cNvPr>
          <p:cNvPicPr>
            <a:picLocks noChangeAspect="1"/>
          </p:cNvPicPr>
          <p:nvPr/>
        </p:nvPicPr>
        <p:blipFill>
          <a:blip r:embed="rId2"/>
          <a:stretch>
            <a:fillRect/>
          </a:stretch>
        </p:blipFill>
        <p:spPr>
          <a:xfrm>
            <a:off x="2054095" y="1663948"/>
            <a:ext cx="5035809" cy="1936850"/>
          </a:xfrm>
          <a:prstGeom prst="rect">
            <a:avLst/>
          </a:prstGeom>
          <a:ln>
            <a:solidFill>
              <a:schemeClr val="accent1"/>
            </a:solidFill>
          </a:ln>
        </p:spPr>
      </p:pic>
      <p:sp>
        <p:nvSpPr>
          <p:cNvPr id="5" name="Rectangle 4">
            <a:extLst>
              <a:ext uri="{FF2B5EF4-FFF2-40B4-BE49-F238E27FC236}">
                <a16:creationId xmlns:a16="http://schemas.microsoft.com/office/drawing/2014/main" id="{8BFBFCC9-AF8A-4965-A928-2B11F9858841}"/>
              </a:ext>
            </a:extLst>
          </p:cNvPr>
          <p:cNvSpPr/>
          <p:nvPr/>
        </p:nvSpPr>
        <p:spPr>
          <a:xfrm>
            <a:off x="2889549" y="2057399"/>
            <a:ext cx="3107531" cy="1080083"/>
          </a:xfrm>
          <a:prstGeom prst="rect">
            <a:avLst/>
          </a:prstGeom>
          <a:ln w="127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Tree>
    <p:extLst>
      <p:ext uri="{BB962C8B-B14F-4D97-AF65-F5344CB8AC3E}">
        <p14:creationId xmlns:p14="http://schemas.microsoft.com/office/powerpoint/2010/main" val="3269615271"/>
      </p:ext>
    </p:extLst>
  </p:cSld>
  <p:clrMapOvr>
    <a:masterClrMapping/>
  </p:clrMapOvr>
</p:sld>
</file>

<file path=ppt/theme/theme1.xml><?xml version="1.0" encoding="utf-8"?>
<a:theme xmlns:a="http://schemas.openxmlformats.org/drawingml/2006/main" name="blk_background_2017">
  <a:themeElements>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CB59F96B-D893-E545-AC82-604AA9AE6CB9}"/>
    </a:ext>
  </a:extLst>
</a:theme>
</file>

<file path=ppt/theme/theme2.xml><?xml version="1.0" encoding="utf-8"?>
<a:theme xmlns:a="http://schemas.openxmlformats.org/drawingml/2006/main" name="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953F3BD-CE26-1C45-A1F7-4E573E5A752B}"/>
    </a:ext>
  </a:extLst>
</a:theme>
</file>

<file path=ppt/theme/theme3.xml><?xml version="1.0" encoding="utf-8"?>
<a:theme xmlns:a="http://schemas.openxmlformats.org/drawingml/2006/main" name="wht_background_2017">
  <a:themeElements>
    <a:clrScheme name="Custom 5">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79B1078-1045-354B-9F07-06E0784FD1C7}"/>
    </a:ext>
  </a:extLst>
</a:theme>
</file>

<file path=ppt/theme/theme4.xml><?xml version="1.0" encoding="utf-8"?>
<a:theme xmlns:a="http://schemas.openxmlformats.org/drawingml/2006/main" name="1_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953F3BD-CE26-1C45-A1F7-4E573E5A752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Watson_presentation_template</Template>
  <TotalTime>9493</TotalTime>
  <Words>2069</Words>
  <Application>Microsoft Office PowerPoint</Application>
  <PresentationFormat>On-screen Show (16:9)</PresentationFormat>
  <Paragraphs>322</Paragraphs>
  <Slides>28</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Calibri</vt:lpstr>
      <vt:lpstr>HelvNeue for IBM</vt:lpstr>
      <vt:lpstr>IBM Plex Sans</vt:lpstr>
      <vt:lpstr>IBM Plex Sans SemiBold</vt:lpstr>
      <vt:lpstr>blk_background_2017</vt:lpstr>
      <vt:lpstr>gry_background_2017</vt:lpstr>
      <vt:lpstr>wht_background_2017</vt:lpstr>
      <vt:lpstr>1_gry_background_2017</vt:lpstr>
      <vt:lpstr> New User Interface (UI) Admin Configuration  IBM Kenexa BrassRing on Cloud   — Client Training and Enablement Session IBM Watson Talent  December 17th, 2019 </vt:lpstr>
      <vt:lpstr>December VIRTUAL TRAINING SESSIONS</vt:lpstr>
      <vt:lpstr>January VIRTUAL TRAINING SESSIONS</vt:lpstr>
      <vt:lpstr>PowerPoint Presentation</vt:lpstr>
      <vt:lpstr>BR New UI Enhancements from Release 19.11.11</vt:lpstr>
      <vt:lpstr>User Type and Persona Management</vt:lpstr>
      <vt:lpstr>User Type and Persona Management</vt:lpstr>
      <vt:lpstr>User Type and Persona Management</vt:lpstr>
      <vt:lpstr>User Type and Persona Management</vt:lpstr>
      <vt:lpstr>User Type and Persona Management</vt:lpstr>
      <vt:lpstr>Demo –</vt:lpstr>
      <vt:lpstr>HR Statuses and HR Status Categories</vt:lpstr>
      <vt:lpstr>Visualizations</vt:lpstr>
      <vt:lpstr>HR Statuses</vt:lpstr>
      <vt:lpstr>HR Statuses</vt:lpstr>
      <vt:lpstr>HR Statuses</vt:lpstr>
      <vt:lpstr>New UI Branding Configuration</vt:lpstr>
      <vt:lpstr>New UI Branding Configuration</vt:lpstr>
      <vt:lpstr>Working with Reqs: Req Folder</vt:lpstr>
      <vt:lpstr>Talent Record</vt:lpstr>
      <vt:lpstr>Talent Record</vt:lpstr>
      <vt:lpstr>Talent Record</vt:lpstr>
      <vt:lpstr>Demo –</vt:lpstr>
      <vt:lpstr>Timeline</vt:lpstr>
      <vt:lpstr>Resources</vt:lpstr>
      <vt:lpstr>Resources</vt:lpstr>
      <vt:lpstr>Resources</vt:lpstr>
      <vt:lpstr>Questions?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creator>Becky Hui Chan</dc:creator>
  <cp:lastModifiedBy>Claudia Arens</cp:lastModifiedBy>
  <cp:revision>289</cp:revision>
  <dcterms:created xsi:type="dcterms:W3CDTF">2018-03-01T22:47:15Z</dcterms:created>
  <dcterms:modified xsi:type="dcterms:W3CDTF">2019-12-17T17:07:25Z</dcterms:modified>
</cp:coreProperties>
</file>