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745" r:id="rId2"/>
    <p:sldMasterId id="2147483781" r:id="rId3"/>
  </p:sldMasterIdLst>
  <p:notesMasterIdLst>
    <p:notesMasterId r:id="rId27"/>
  </p:notesMasterIdLst>
  <p:handoutMasterIdLst>
    <p:handoutMasterId r:id="rId28"/>
  </p:handoutMasterIdLst>
  <p:sldIdLst>
    <p:sldId id="338" r:id="rId4"/>
    <p:sldId id="465" r:id="rId5"/>
    <p:sldId id="468" r:id="rId6"/>
    <p:sldId id="472" r:id="rId7"/>
    <p:sldId id="471" r:id="rId8"/>
    <p:sldId id="467" r:id="rId9"/>
    <p:sldId id="473" r:id="rId10"/>
    <p:sldId id="482" r:id="rId11"/>
    <p:sldId id="484" r:id="rId12"/>
    <p:sldId id="483" r:id="rId13"/>
    <p:sldId id="487" r:id="rId14"/>
    <p:sldId id="490" r:id="rId15"/>
    <p:sldId id="485" r:id="rId16"/>
    <p:sldId id="486" r:id="rId17"/>
    <p:sldId id="481" r:id="rId18"/>
    <p:sldId id="488" r:id="rId19"/>
    <p:sldId id="491" r:id="rId20"/>
    <p:sldId id="492" r:id="rId21"/>
    <p:sldId id="493" r:id="rId22"/>
    <p:sldId id="494" r:id="rId23"/>
    <p:sldId id="495" r:id="rId24"/>
    <p:sldId id="496" r:id="rId25"/>
    <p:sldId id="497" r:id="rId2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200"/>
    <a:srgbClr val="F3F3F3"/>
    <a:srgbClr val="FF4747"/>
    <a:srgbClr val="8C8C8C"/>
    <a:srgbClr val="3D3D3D"/>
    <a:srgbClr val="051B75"/>
    <a:srgbClr val="DCDCDC"/>
    <a:srgbClr val="F7F3F1"/>
    <a:srgbClr val="6EA6FF"/>
    <a:srgbClr val="BB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70158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36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811876-243E-CE4F-BE13-763CA6DCA1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2A1DE-898A-AE45-912C-AA03C3E3AF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F3ABF-AEBA-AC44-AEBE-FB25EEA7F44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B91E4-0073-9443-82F8-F1363C78AC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D1623-1E55-3F4A-BA9C-FDCECA242A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DE4E-C6A5-2944-967B-245D298F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4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12A-D992-5D42-B86E-AA2BC0764EE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02FFD-07D4-5C4F-BD77-921008177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5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02FFD-07D4-5C4F-BD77-9210081773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your organization does not use Interview Manager, what system do you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02FFD-07D4-5C4F-BD77-9210081773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0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Email</a:t>
            </a:r>
          </a:p>
          <a:p>
            <a:pPr marL="228600" indent="-228600">
              <a:buAutoNum type="arabicPeriod"/>
            </a:pPr>
            <a:r>
              <a:rPr lang="en-US" dirty="0"/>
              <a:t>Phone</a:t>
            </a:r>
          </a:p>
          <a:p>
            <a:pPr marL="228600" indent="-228600">
              <a:buAutoNum type="arabicPeriod"/>
            </a:pPr>
            <a:r>
              <a:rPr lang="en-US" dirty="0"/>
              <a:t>Employee calendar</a:t>
            </a:r>
          </a:p>
          <a:p>
            <a:pPr marL="228600" indent="-228600">
              <a:buAutoNum type="arabicPeriod"/>
            </a:pPr>
            <a:r>
              <a:rPr lang="en-US" dirty="0"/>
              <a:t>Text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02FFD-07D4-5C4F-BD77-9210081773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7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02FFD-07D4-5C4F-BD77-9210081773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02FFD-07D4-5C4F-BD77-9210081773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8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02FFD-07D4-5C4F-BD77-9210081773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0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02FFD-07D4-5C4F-BD77-9210081773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64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morning/afternoon selection what would your ideal look like?</a:t>
            </a:r>
          </a:p>
          <a:p>
            <a:r>
              <a:rPr lang="en-US" dirty="0"/>
              <a:t>	From our perspective we’d want to see something like what’s in Event Manager (but not Event Manager):</a:t>
            </a:r>
          </a:p>
          <a:p>
            <a:r>
              <a:rPr lang="en-US" dirty="0"/>
              <a:t>		 A spot to indicate 30, 45, 60 min interval</a:t>
            </a:r>
          </a:p>
          <a:p>
            <a:r>
              <a:rPr lang="en-US" dirty="0"/>
              <a:t>		Select specific times that the interview can begin</a:t>
            </a:r>
          </a:p>
          <a:p>
            <a:r>
              <a:rPr lang="en-US" dirty="0"/>
              <a:t>		Ability to not select specific times during the day so it’s easier for the candidate to see that the person isn’t available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02FFD-07D4-5C4F-BD77-9210081773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C78C63C-DBBC-4874-A3C5-0D60C4FFD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7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5187462" cy="4520805"/>
          </a:xfrm>
        </p:spPr>
        <p:txBody>
          <a:bodyPr/>
          <a:lstStyle>
            <a:lvl1pPr marL="117475" indent="-117475"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8632F80-087E-4C10-8D94-8EA55E083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061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325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0"/>
            <a:ext cx="6400800" cy="382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24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25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399817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5" indent="-117475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430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4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5"/>
            <a:ext cx="6400800" cy="4597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9084811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53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3C6D57-CED3-413A-AC43-E462E2DD1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279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7987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3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EE4A0DD-AC3B-42E0-B38C-212CBEA6A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7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FA7D7-F850-45F5-8744-B5CE34B2D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2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01AB3EB-20E7-4292-9F68-C63B3CBEB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8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8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8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BBB6316-172F-487B-9067-D6B02D81E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8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69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3E26753-182A-428B-A668-00B5F6ABA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5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3B02E6E-755A-467D-83D1-78F8E684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5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79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79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B491512-0248-4ABB-B497-67EDA0A02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A9E1BF3-B45A-4C50-98BC-B2A3E0C8E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46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2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B948E4A-0BCC-4E54-AB85-FB8288A59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3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08C2744-6DAE-4F37-929A-BD619E57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17114C9-A8DD-48A9-A7F3-7BB48F01D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31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68F8FE6-730B-4CEC-ACBA-F3B902EF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72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D1C3A05-5283-4D6A-B17A-61BB08328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36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82880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BBAE8F1-3BD9-4FBE-BB35-E5F667CB7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81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1998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111375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C406039-24D7-43FA-8025-4881EE970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92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4572000" y="25590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6857998" y="25463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2B4F6BD-6177-4B7E-9F67-335824747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1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66DF607-EB53-4282-A159-74B2EE2BB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2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7E6729A-9008-4238-8F94-C92F69DEC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9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A42845-AD5E-4121-B7E2-0F7ECDA0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0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7015E-AEBF-46E5-8DA7-0F3E03BC7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6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0800000">
            <a:off x="7079162" y="0"/>
            <a:ext cx="2064836" cy="5143500"/>
          </a:xfrm>
          <a:prstGeom prst="rect">
            <a:avLst/>
          </a:prstGeom>
          <a:gradFill>
            <a:gsLst>
              <a:gs pos="100000">
                <a:srgbClr val="8582FF"/>
              </a:gs>
              <a:gs pos="85000">
                <a:srgbClr val="5E79FF"/>
              </a:gs>
              <a:gs pos="0">
                <a:schemeClr val="accent2"/>
              </a:gs>
            </a:gsLst>
            <a:lin ang="5400000" scaled="0"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7437" y="0"/>
            <a:ext cx="7086600" cy="5143500"/>
          </a:xfrm>
          <a:prstGeom prst="rect">
            <a:avLst/>
          </a:prstGeom>
          <a:gradFill>
            <a:gsLst>
              <a:gs pos="100000">
                <a:srgbClr val="8582FF"/>
              </a:gs>
              <a:gs pos="85000">
                <a:srgbClr val="5E79FF"/>
              </a:gs>
              <a:gs pos="0">
                <a:schemeClr val="accent2"/>
              </a:gs>
            </a:gsLst>
            <a:lin ang="5400000" scaled="0"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162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6DA36F3-6450-D24F-9340-43FD32086944}"/>
              </a:ext>
            </a:extLst>
          </p:cNvPr>
          <p:cNvSpPr txBox="1">
            <a:spLocks/>
          </p:cNvSpPr>
          <p:nvPr userDrawn="1"/>
        </p:nvSpPr>
        <p:spPr>
          <a:xfrm>
            <a:off x="1687482" y="4783886"/>
            <a:ext cx="25200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600" kern="12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2"/>
                </a:solidFill>
              </a:rPr>
              <a:t>/ © 2020 IBM Corporation</a:t>
            </a:r>
          </a:p>
        </p:txBody>
      </p:sp>
      <p:pic>
        <p:nvPicPr>
          <p:cNvPr id="10" name="Picture 9" descr="IBM Talent Management Solutions_White.png">
            <a:extLst>
              <a:ext uri="{FF2B5EF4-FFF2-40B4-BE49-F238E27FC236}">
                <a16:creationId xmlns:a16="http://schemas.microsoft.com/office/drawing/2014/main" id="{7522D8E8-2E10-49A7-8CD2-31969A1B6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32" y="4783886"/>
            <a:ext cx="1577550" cy="140861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CDD928E-2D50-432C-B544-EF7ED67C3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0"/>
            <a:ext cx="6400800" cy="382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0D44EC3-856A-4782-8992-AD1C15B61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69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129E68C-C99F-4566-9E38-6F32AF6A1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96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F8C8E88-E8FF-46A9-B9A5-67CE4DC40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64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16013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51560"/>
            <a:ext cx="4215008" cy="3456432"/>
          </a:xfrm>
        </p:spPr>
        <p:txBody>
          <a:bodyPr/>
          <a:lstStyle>
            <a:lvl1pPr marL="117475" indent="-117475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26A5A42-45CE-423D-B378-5F5875C8B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3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4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5"/>
            <a:ext cx="6400800" cy="437559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818B667-6ED0-46B1-9C2D-A9BDA63A5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8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F2D3753-A7C1-426B-A2DB-09B027A69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56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0CE05120-4778-47D5-B89B-8ED0E1408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94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9C7D1-BB35-4679-91D6-460FBB0B6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5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8893EB-3A53-42E5-B8D6-AE3145DFD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88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1292A8C-430E-4959-A811-F586EA582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Slide">
    <p:bg>
      <p:bgPr>
        <a:gradFill>
          <a:gsLst>
            <a:gs pos="0">
              <a:schemeClr val="accent2"/>
            </a:gs>
            <a:gs pos="100000">
              <a:srgbClr val="7D80FF"/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A352F13-5C80-4DF7-B43A-EB04DFA56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20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4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81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829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49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98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5187462" cy="4520805"/>
          </a:xfrm>
        </p:spPr>
        <p:txBody>
          <a:bodyPr/>
          <a:lstStyle>
            <a:lvl1pPr marL="117475" indent="-117475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3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3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762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917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58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C68D-1E34-4EE9-B853-ABE581AD7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303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8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8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9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69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05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01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79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79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72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44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11286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983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36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82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7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4832418"/>
            <a:ext cx="20574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82880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58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E0C8642-9F84-4332-A485-122129AB7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661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487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053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92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75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49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297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0"/>
            <a:ext cx="6400800" cy="3824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1202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40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3830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5" indent="-117475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4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54480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68860C3-A0C0-44FC-87AC-0E5ADC7B9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042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4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5"/>
            <a:ext cx="6400800" cy="4597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367672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85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710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6584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7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50"/>
            <a:ext cx="521589" cy="211455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067EDD2-686F-479F-918B-996A1B7BE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81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84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598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5068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5690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54480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B4A5F2F-4AAD-4D31-B3CE-23C13EE11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557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24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5187462" cy="4520805"/>
          </a:xfrm>
        </p:spPr>
        <p:txBody>
          <a:bodyPr/>
          <a:lstStyle>
            <a:lvl1pPr marL="117475" indent="-117475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803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3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1382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5575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87889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8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8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629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69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758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749764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79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79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25575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9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F81BB47-EE99-4F69-A278-FE97C93E5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71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2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288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606412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26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816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92024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8120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075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491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86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59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4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BAFCBDC9-B974-824E-8D59-79650130831B}"/>
              </a:ext>
            </a:extLst>
          </p:cNvPr>
          <p:cNvSpPr txBox="1">
            <a:spLocks/>
          </p:cNvSpPr>
          <p:nvPr userDrawn="1"/>
        </p:nvSpPr>
        <p:spPr>
          <a:xfrm>
            <a:off x="1687482" y="4783886"/>
            <a:ext cx="25200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600" kern="12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2"/>
                </a:solidFill>
              </a:rPr>
              <a:t>/ © 2020 IBM Corporation</a:t>
            </a:r>
          </a:p>
        </p:txBody>
      </p:sp>
      <p:pic>
        <p:nvPicPr>
          <p:cNvPr id="8" name="Picture 7" descr="IBM Talent Management Solutions_White.png">
            <a:extLst>
              <a:ext uri="{FF2B5EF4-FFF2-40B4-BE49-F238E27FC236}">
                <a16:creationId xmlns:a16="http://schemas.microsoft.com/office/drawing/2014/main" id="{84C9555D-561D-4E23-AE4C-DEF5E4652409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32" y="4783886"/>
            <a:ext cx="1577550" cy="140861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3BE5053-B4A1-45D8-8BA3-E8C278607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826" r:id="rId2"/>
    <p:sldLayoutId id="2147483828" r:id="rId3"/>
    <p:sldLayoutId id="2147483827" r:id="rId4"/>
    <p:sldLayoutId id="2147483674" r:id="rId5"/>
    <p:sldLayoutId id="2147483819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822" r:id="rId37"/>
    <p:sldLayoutId id="2147483707" r:id="rId3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4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838E5AAC-B6E5-CE43-B95E-C10DD5F3FC1A}"/>
              </a:ext>
            </a:extLst>
          </p:cNvPr>
          <p:cNvSpPr txBox="1">
            <a:spLocks/>
          </p:cNvSpPr>
          <p:nvPr userDrawn="1"/>
        </p:nvSpPr>
        <p:spPr>
          <a:xfrm>
            <a:off x="1687482" y="4783886"/>
            <a:ext cx="25200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600" kern="12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tx1"/>
                </a:solidFill>
              </a:rPr>
              <a:t>/ © 2020 IBM Corporation</a:t>
            </a:r>
          </a:p>
        </p:txBody>
      </p:sp>
      <p:pic>
        <p:nvPicPr>
          <p:cNvPr id="9" name="Picture 8" descr="IBM Talent Management Solutions.png">
            <a:extLst>
              <a:ext uri="{FF2B5EF4-FFF2-40B4-BE49-F238E27FC236}">
                <a16:creationId xmlns:a16="http://schemas.microsoft.com/office/drawing/2014/main" id="{328C194F-0C3E-4730-B080-A023B28B04FE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78" y="4781078"/>
            <a:ext cx="1536104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3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829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824" r:id="rId35"/>
    <p:sldLayoutId id="2147483780" r:id="rId36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4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4A8DE0E-4643-AB48-8185-8191FC0DAAB5}"/>
              </a:ext>
            </a:extLst>
          </p:cNvPr>
          <p:cNvSpPr txBox="1">
            <a:spLocks/>
          </p:cNvSpPr>
          <p:nvPr userDrawn="1"/>
        </p:nvSpPr>
        <p:spPr>
          <a:xfrm>
            <a:off x="1687482" y="4783886"/>
            <a:ext cx="25200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600" kern="12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tx1"/>
                </a:solidFill>
              </a:rPr>
              <a:t>/ © 2020 IBM Corporation</a:t>
            </a:r>
          </a:p>
        </p:txBody>
      </p:sp>
      <p:pic>
        <p:nvPicPr>
          <p:cNvPr id="9" name="Picture 8" descr="IBM Talent Management Solutions.png">
            <a:extLst>
              <a:ext uri="{FF2B5EF4-FFF2-40B4-BE49-F238E27FC236}">
                <a16:creationId xmlns:a16="http://schemas.microsoft.com/office/drawing/2014/main" id="{4D8059F2-CDC4-4946-8AB4-4BF06486FCAF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78" y="4781078"/>
            <a:ext cx="1536104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817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25" r:id="rId34"/>
    <p:sldLayoutId id="2147483816" r:id="rId35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ello.co/blog/interview-scheduling-statistic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599" y="203781"/>
            <a:ext cx="7557053" cy="4479344"/>
          </a:xfrm>
        </p:spPr>
        <p:txBody>
          <a:bodyPr/>
          <a:lstStyle/>
          <a:p>
            <a:r>
              <a:rPr lang="en-US" dirty="0"/>
              <a:t>Interview Manager</a:t>
            </a:r>
            <a:br>
              <a:rPr lang="en-US" dirty="0"/>
            </a:br>
            <a:r>
              <a:rPr lang="en-US" dirty="0"/>
              <a:t>IBM Kenexa BrassRing on Cloud</a:t>
            </a:r>
            <a:br>
              <a:rPr lang="en-US" dirty="0"/>
            </a:br>
            <a:br>
              <a:rPr lang="en-US" dirty="0"/>
            </a:br>
            <a:r>
              <a:rPr lang="en-US" sz="1600" b="0" dirty="0"/>
              <a:t>—</a:t>
            </a:r>
            <a:br>
              <a:rPr lang="en-US" b="0" dirty="0"/>
            </a:br>
            <a:r>
              <a:rPr lang="en-US" sz="1800" b="1" dirty="0"/>
              <a:t>Virtual Roundtable</a:t>
            </a:r>
            <a:br>
              <a:rPr lang="en-US" b="0" dirty="0"/>
            </a:br>
            <a:r>
              <a:rPr lang="en-US" sz="1600" b="1" dirty="0">
                <a:latin typeface="IBM Plex Sans SemiBold" panose="020B0503050000000000" pitchFamily="34" charset="77"/>
              </a:rPr>
              <a:t>IBM Talent Management Solutions</a:t>
            </a:r>
            <a:br>
              <a:rPr lang="en-US" sz="1600" b="0" dirty="0"/>
            </a:br>
            <a:r>
              <a:rPr lang="en-US" sz="1600" dirty="0">
                <a:latin typeface="IBM Plex Sans" charset="0"/>
              </a:rPr>
              <a:t>September 22</a:t>
            </a:r>
            <a:r>
              <a:rPr lang="en-US" sz="1600" baseline="30000" dirty="0">
                <a:latin typeface="IBM Plex Sans" charset="0"/>
              </a:rPr>
              <a:t>nd</a:t>
            </a:r>
            <a:r>
              <a:rPr lang="en-US" sz="1600" dirty="0">
                <a:latin typeface="IBM Plex Sans" charset="0"/>
              </a:rPr>
              <a:t>, 2020</a:t>
            </a:r>
            <a:endParaRPr lang="en-US" sz="1600" i="1" dirty="0"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2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43CE90-FDF3-46CE-A3CA-22E80C3C397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5775" y="2743200"/>
            <a:ext cx="3859170" cy="2400300"/>
          </a:xfrm>
        </p:spPr>
        <p:txBody>
          <a:bodyPr/>
          <a:lstStyle/>
          <a:p>
            <a:r>
              <a:rPr lang="en-US" sz="1200" dirty="0"/>
              <a:t>Using a tool other than Interview Manager.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8D1C6-1F3D-43D5-8969-F1223D52575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0" y="2743200"/>
            <a:ext cx="3955775" cy="2400299"/>
          </a:xfrm>
        </p:spPr>
        <p:txBody>
          <a:bodyPr/>
          <a:lstStyle/>
          <a:p>
            <a:r>
              <a:rPr lang="en-US" sz="1200" dirty="0"/>
              <a:t>Not using any interview scheduling tool. </a:t>
            </a:r>
            <a:r>
              <a:rPr lang="en-US" sz="1200" dirty="0">
                <a:sym typeface="Wingdings" panose="05000000000000000000" pitchFamily="2" charset="2"/>
              </a:rPr>
              <a:t>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ACD26-5F17-492F-9676-94A8C61E2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741BE-6A3B-4ABE-9EAA-BB1702BE597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55775" y="576468"/>
            <a:ext cx="3859169" cy="2166731"/>
          </a:xfrm>
          <a:solidFill>
            <a:schemeClr val="accent6"/>
          </a:solidFill>
        </p:spPr>
        <p:txBody>
          <a:bodyPr/>
          <a:lstStyle/>
          <a:p>
            <a:r>
              <a:rPr lang="en-US" sz="1200" dirty="0"/>
              <a:t>Using Interview Manager! </a:t>
            </a:r>
            <a:r>
              <a:rPr lang="en-US" sz="1200" dirty="0">
                <a:sym typeface="Wingdings" panose="05000000000000000000" pitchFamily="2" charset="2"/>
              </a:rPr>
              <a:t></a:t>
            </a:r>
            <a:endParaRPr lang="en-US" sz="12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0E2C5A-2F57-4A92-9359-8CC6E573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76470"/>
            <a:ext cx="3955775" cy="2166730"/>
          </a:xfrm>
        </p:spPr>
        <p:txBody>
          <a:bodyPr/>
          <a:lstStyle/>
          <a:p>
            <a:r>
              <a:rPr lang="en-US" sz="1200" dirty="0"/>
              <a:t>On the path to implement Interview Manager!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102B37-74B0-4533-B6D3-0B80EE3ECBB6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76470"/>
          </a:xfrm>
          <a:prstGeom prst="rect">
            <a:avLst/>
          </a:prstGeom>
          <a:noFill/>
        </p:spPr>
        <p:txBody>
          <a:bodyPr vert="horz" lIns="228600" tIns="201168" rIns="228600" bIns="22860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What does your organization use?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0A02D-605C-400C-9C6A-01BC9150E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408" y="26781"/>
            <a:ext cx="409168" cy="360613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8869E86-8263-479E-916C-25171F35F7DA}"/>
              </a:ext>
            </a:extLst>
          </p:cNvPr>
          <p:cNvSpPr/>
          <p:nvPr/>
        </p:nvSpPr>
        <p:spPr>
          <a:xfrm>
            <a:off x="7745899" y="1437181"/>
            <a:ext cx="589722" cy="26658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2CE6EF-90F1-4333-8691-0E7B076C9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913" y="1364788"/>
            <a:ext cx="710042" cy="4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6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0905-CA31-4ACF-8C26-15808FCA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01167"/>
            <a:ext cx="4463322" cy="1305343"/>
          </a:xfrm>
        </p:spPr>
        <p:txBody>
          <a:bodyPr/>
          <a:lstStyle/>
          <a:p>
            <a:r>
              <a:rPr lang="en-US" sz="3200" dirty="0"/>
              <a:t>In 1-3 words, describe your Interview process or software…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97F1-3B98-4E81-83DC-7175FB38C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0E3C32-B582-44D4-8B29-6D22DF977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232" y="179860"/>
            <a:ext cx="409168" cy="360613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CE1627-0B5C-4C1E-BD39-1BCA26929FF2}"/>
              </a:ext>
            </a:extLst>
          </p:cNvPr>
          <p:cNvSpPr/>
          <p:nvPr/>
        </p:nvSpPr>
        <p:spPr>
          <a:xfrm>
            <a:off x="8408504" y="947530"/>
            <a:ext cx="589722" cy="26658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64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DF199919-09E6-4E20-B96D-3C77201822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60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0BE6F14-FF48-0F4F-A8AA-2E3F25371E4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66B59A48-9E41-4C2D-AD5B-538726F6D3C0}"/>
              </a:ext>
            </a:extLst>
          </p:cNvPr>
          <p:cNvSpPr/>
          <p:nvPr/>
        </p:nvSpPr>
        <p:spPr>
          <a:xfrm>
            <a:off x="404191" y="390939"/>
            <a:ext cx="2001078" cy="1775791"/>
          </a:xfrm>
          <a:prstGeom prst="pie">
            <a:avLst>
              <a:gd name="adj1" fmla="val 5853964"/>
              <a:gd name="adj2" fmla="val 16200000"/>
            </a:avLst>
          </a:prstGeom>
          <a:ln>
            <a:solidFill>
              <a:srgbClr val="F3F3F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7DCCC0-D844-4461-8FAC-EED66F834601}"/>
              </a:ext>
            </a:extLst>
          </p:cNvPr>
          <p:cNvSpPr txBox="1"/>
          <p:nvPr/>
        </p:nvSpPr>
        <p:spPr>
          <a:xfrm>
            <a:off x="1709532" y="293456"/>
            <a:ext cx="5029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D7D200"/>
                </a:solidFill>
              </a:rPr>
              <a:t>49% of recruiters don’t use any interview scheduling software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314254-359A-441E-B9AD-4C6F5537C4D5}"/>
              </a:ext>
            </a:extLst>
          </p:cNvPr>
          <p:cNvSpPr txBox="1"/>
          <p:nvPr/>
        </p:nvSpPr>
        <p:spPr>
          <a:xfrm>
            <a:off x="3207027" y="2565123"/>
            <a:ext cx="563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D7D200"/>
                </a:solidFill>
              </a:rPr>
              <a:t>Top tools used instead of interview scheduling software: </a:t>
            </a:r>
          </a:p>
        </p:txBody>
      </p:sp>
      <p:pic>
        <p:nvPicPr>
          <p:cNvPr id="8" name="Graphic 7" descr="Email">
            <a:extLst>
              <a:ext uri="{FF2B5EF4-FFF2-40B4-BE49-F238E27FC236}">
                <a16:creationId xmlns:a16="http://schemas.microsoft.com/office/drawing/2014/main" id="{27FD23A7-8300-4E1F-9BF2-02A403DF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400" y="3491502"/>
            <a:ext cx="914400" cy="914400"/>
          </a:xfrm>
          <a:prstGeom prst="rect">
            <a:avLst/>
          </a:prstGeom>
        </p:spPr>
      </p:pic>
      <p:pic>
        <p:nvPicPr>
          <p:cNvPr id="10" name="Graphic 9" descr="Telephone">
            <a:extLst>
              <a:ext uri="{FF2B5EF4-FFF2-40B4-BE49-F238E27FC236}">
                <a16:creationId xmlns:a16="http://schemas.microsoft.com/office/drawing/2014/main" id="{3BB6A0A0-0CC7-4376-A319-2D3AF211E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2609" y="3519230"/>
            <a:ext cx="914400" cy="914400"/>
          </a:xfrm>
          <a:prstGeom prst="rect">
            <a:avLst/>
          </a:prstGeom>
        </p:spPr>
      </p:pic>
      <p:pic>
        <p:nvPicPr>
          <p:cNvPr id="12" name="Graphic 11" descr="Monthly calendar">
            <a:extLst>
              <a:ext uri="{FF2B5EF4-FFF2-40B4-BE49-F238E27FC236}">
                <a16:creationId xmlns:a16="http://schemas.microsoft.com/office/drawing/2014/main" id="{FE1A7A5A-5E83-4063-AFCD-F926B0817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4817" y="3519230"/>
            <a:ext cx="914400" cy="914400"/>
          </a:xfrm>
          <a:prstGeom prst="rect">
            <a:avLst/>
          </a:prstGeom>
        </p:spPr>
      </p:pic>
      <p:pic>
        <p:nvPicPr>
          <p:cNvPr id="14" name="Graphic 13" descr="Chat">
            <a:extLst>
              <a:ext uri="{FF2B5EF4-FFF2-40B4-BE49-F238E27FC236}">
                <a16:creationId xmlns:a16="http://schemas.microsoft.com/office/drawing/2014/main" id="{8F541B13-C9FA-486B-8419-79FD92EA06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89913" y="3519230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DA1C4E-00E5-4379-A9D6-8D9B40AED3FD}"/>
              </a:ext>
            </a:extLst>
          </p:cNvPr>
          <p:cNvSpPr txBox="1"/>
          <p:nvPr/>
        </p:nvSpPr>
        <p:spPr>
          <a:xfrm>
            <a:off x="5143961" y="4809751"/>
            <a:ext cx="4000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D7D200"/>
                </a:solidFill>
              </a:rPr>
              <a:t>*Reference: Yello Interview Scheduling Survey*</a:t>
            </a:r>
          </a:p>
        </p:txBody>
      </p:sp>
    </p:spTree>
    <p:extLst>
      <p:ext uri="{BB962C8B-B14F-4D97-AF65-F5344CB8AC3E}">
        <p14:creationId xmlns:p14="http://schemas.microsoft.com/office/powerpoint/2010/main" val="22096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EE7507-7655-46A7-BC18-D2609CF9C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ED61F2-B5F6-4E50-A7DB-14BBEDF4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616227"/>
          </a:xfrm>
        </p:spPr>
        <p:txBody>
          <a:bodyPr/>
          <a:lstStyle/>
          <a:p>
            <a:r>
              <a:rPr lang="en-US" sz="1800" dirty="0"/>
              <a:t>What is the most commonly used Interview Style within your organization?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E63E33-C330-45EC-AFBF-A5A5AAE66947}"/>
              </a:ext>
            </a:extLst>
          </p:cNvPr>
          <p:cNvCxnSpPr>
            <a:cxnSpLocks/>
          </p:cNvCxnSpPr>
          <p:nvPr/>
        </p:nvCxnSpPr>
        <p:spPr>
          <a:xfrm>
            <a:off x="4426226" y="762000"/>
            <a:ext cx="53009" cy="420164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AF6C02-9AF4-43DA-B9C7-6004EF3FCCAC}"/>
              </a:ext>
            </a:extLst>
          </p:cNvPr>
          <p:cNvCxnSpPr>
            <a:cxnSpLocks/>
          </p:cNvCxnSpPr>
          <p:nvPr/>
        </p:nvCxnSpPr>
        <p:spPr>
          <a:xfrm flipH="1">
            <a:off x="351183" y="2670313"/>
            <a:ext cx="846151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03BB95-5E35-4755-959B-B2DF09FBE3F6}"/>
              </a:ext>
            </a:extLst>
          </p:cNvPr>
          <p:cNvSpPr txBox="1"/>
          <p:nvPr/>
        </p:nvSpPr>
        <p:spPr>
          <a:xfrm>
            <a:off x="351183" y="762000"/>
            <a:ext cx="1484243" cy="300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1:1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35D89B-3B2D-4068-97A9-FC17765E301C}"/>
              </a:ext>
            </a:extLst>
          </p:cNvPr>
          <p:cNvSpPr txBox="1"/>
          <p:nvPr/>
        </p:nvSpPr>
        <p:spPr>
          <a:xfrm>
            <a:off x="7431157" y="762000"/>
            <a:ext cx="1484243" cy="300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321D0-FE51-4EEA-9AD1-54BBB8A42536}"/>
              </a:ext>
            </a:extLst>
          </p:cNvPr>
          <p:cNvSpPr txBox="1"/>
          <p:nvPr/>
        </p:nvSpPr>
        <p:spPr>
          <a:xfrm>
            <a:off x="351182" y="4363530"/>
            <a:ext cx="1484243" cy="300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Panel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A7496A-8CE1-4B79-BBDF-6BA36C1FA08D}"/>
              </a:ext>
            </a:extLst>
          </p:cNvPr>
          <p:cNvSpPr txBox="1"/>
          <p:nvPr/>
        </p:nvSpPr>
        <p:spPr>
          <a:xfrm>
            <a:off x="7431157" y="4363530"/>
            <a:ext cx="1484243" cy="4385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Other </a:t>
            </a:r>
          </a:p>
          <a:p>
            <a:pPr algn="ctr"/>
            <a:r>
              <a:rPr lang="en-US" sz="900" dirty="0"/>
              <a:t>(Non Interview Manager)</a:t>
            </a:r>
          </a:p>
        </p:txBody>
      </p:sp>
    </p:spTree>
    <p:extLst>
      <p:ext uri="{BB962C8B-B14F-4D97-AF65-F5344CB8AC3E}">
        <p14:creationId xmlns:p14="http://schemas.microsoft.com/office/powerpoint/2010/main" val="31340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EE7507-7655-46A7-BC18-D2609CF9C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ED61F2-B5F6-4E50-A7DB-14BBEDF4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616227"/>
          </a:xfrm>
        </p:spPr>
        <p:txBody>
          <a:bodyPr/>
          <a:lstStyle/>
          <a:p>
            <a:r>
              <a:rPr lang="en-US" sz="2800" dirty="0"/>
              <a:t>Do you…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E63E33-C330-45EC-AFBF-A5A5AAE66947}"/>
              </a:ext>
            </a:extLst>
          </p:cNvPr>
          <p:cNvCxnSpPr>
            <a:cxnSpLocks/>
          </p:cNvCxnSpPr>
          <p:nvPr/>
        </p:nvCxnSpPr>
        <p:spPr>
          <a:xfrm>
            <a:off x="4479235" y="764359"/>
            <a:ext cx="0" cy="4199281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AF6C02-9AF4-43DA-B9C7-6004EF3FCCAC}"/>
              </a:ext>
            </a:extLst>
          </p:cNvPr>
          <p:cNvCxnSpPr>
            <a:cxnSpLocks/>
          </p:cNvCxnSpPr>
          <p:nvPr/>
        </p:nvCxnSpPr>
        <p:spPr>
          <a:xfrm flipH="1">
            <a:off x="351183" y="2670313"/>
            <a:ext cx="846151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03BB95-5E35-4755-959B-B2DF09FBE3F6}"/>
              </a:ext>
            </a:extLst>
          </p:cNvPr>
          <p:cNvSpPr txBox="1"/>
          <p:nvPr/>
        </p:nvSpPr>
        <p:spPr>
          <a:xfrm>
            <a:off x="351183" y="762000"/>
            <a:ext cx="3611217" cy="300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Verify the Interviewer’s availability first?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321D0-FE51-4EEA-9AD1-54BBB8A42536}"/>
              </a:ext>
            </a:extLst>
          </p:cNvPr>
          <p:cNvSpPr txBox="1"/>
          <p:nvPr/>
        </p:nvSpPr>
        <p:spPr>
          <a:xfrm>
            <a:off x="351182" y="4363530"/>
            <a:ext cx="3611217" cy="300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Already have a confirmed date in mind?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A7496A-8CE1-4B79-BBDF-6BA36C1FA08D}"/>
              </a:ext>
            </a:extLst>
          </p:cNvPr>
          <p:cNvSpPr txBox="1"/>
          <p:nvPr/>
        </p:nvSpPr>
        <p:spPr>
          <a:xfrm>
            <a:off x="5304183" y="4363530"/>
            <a:ext cx="361121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Other</a:t>
            </a:r>
          </a:p>
          <a:p>
            <a:pPr algn="ctr"/>
            <a:r>
              <a:rPr lang="en-US" sz="1000" dirty="0"/>
              <a:t>(Non Interview Manager)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AAA52-8E03-43CF-9D1C-0A3664A57437}"/>
              </a:ext>
            </a:extLst>
          </p:cNvPr>
          <p:cNvSpPr txBox="1"/>
          <p:nvPr/>
        </p:nvSpPr>
        <p:spPr>
          <a:xfrm>
            <a:off x="5304183" y="764359"/>
            <a:ext cx="3611217" cy="300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Ask the candidate for their availability first?</a:t>
            </a:r>
          </a:p>
        </p:txBody>
      </p:sp>
    </p:spTree>
    <p:extLst>
      <p:ext uri="{BB962C8B-B14F-4D97-AF65-F5344CB8AC3E}">
        <p14:creationId xmlns:p14="http://schemas.microsoft.com/office/powerpoint/2010/main" val="8289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2941D9-09CE-4134-8692-380C8017E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19" y="50800"/>
            <a:ext cx="5100763" cy="4679950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DF199919-09E6-4E20-B96D-3C77201822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0BE6F14-FF48-0F4F-A8AA-2E3F25371E4A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34EEF-A428-408B-8212-B1B8E8F1C822}"/>
              </a:ext>
            </a:extLst>
          </p:cNvPr>
          <p:cNvSpPr txBox="1"/>
          <p:nvPr/>
        </p:nvSpPr>
        <p:spPr>
          <a:xfrm>
            <a:off x="5143961" y="4809751"/>
            <a:ext cx="4000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*Reference: Yello Interview Scheduling Survey*</a:t>
            </a:r>
          </a:p>
        </p:txBody>
      </p:sp>
    </p:spTree>
    <p:extLst>
      <p:ext uri="{BB962C8B-B14F-4D97-AF65-F5344CB8AC3E}">
        <p14:creationId xmlns:p14="http://schemas.microsoft.com/office/powerpoint/2010/main" val="217963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0905-CA31-4ACF-8C26-15808FCA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01168"/>
            <a:ext cx="7921488" cy="855726"/>
          </a:xfrm>
        </p:spPr>
        <p:txBody>
          <a:bodyPr/>
          <a:lstStyle/>
          <a:p>
            <a:r>
              <a:rPr lang="en-US" dirty="0"/>
              <a:t>No matter what system you use, what do you find as being the most difficult part of the interview process?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97F1-3B98-4E81-83DC-7175FB38C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600" kern="12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E6F14-FF48-0F4F-A8AA-2E3F25371E4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0E3C32-B582-44D4-8B29-6D22DF977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232" y="179860"/>
            <a:ext cx="409168" cy="360613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CE1627-0B5C-4C1E-BD39-1BCA26929FF2}"/>
              </a:ext>
            </a:extLst>
          </p:cNvPr>
          <p:cNvSpPr/>
          <p:nvPr/>
        </p:nvSpPr>
        <p:spPr>
          <a:xfrm>
            <a:off x="8408504" y="947530"/>
            <a:ext cx="589722" cy="26658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154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C26EA-6807-498C-B34F-C7A51FC8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203781"/>
            <a:ext cx="5092909" cy="4479344"/>
          </a:xfrm>
        </p:spPr>
        <p:txBody>
          <a:bodyPr/>
          <a:lstStyle/>
          <a:p>
            <a:r>
              <a:rPr lang="en-US" sz="6600" dirty="0"/>
              <a:t>OPEN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2E845-24AC-496A-990C-97F9FCE08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1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49EF33-6BB6-4139-92E7-4C16D1974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68F354F-FD7F-4081-83FD-F7DC47679483}"/>
              </a:ext>
            </a:extLst>
          </p:cNvPr>
          <p:cNvSpPr/>
          <p:nvPr/>
        </p:nvSpPr>
        <p:spPr>
          <a:xfrm>
            <a:off x="607102" y="415505"/>
            <a:ext cx="3147935" cy="1341620"/>
          </a:xfrm>
          <a:prstGeom prst="wedgeRectCallout">
            <a:avLst>
              <a:gd name="adj1" fmla="val -32023"/>
              <a:gd name="adj2" fmla="val 77025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Most recruiters reveal that interviewing takes up the most time in their hiring process. On average, recruiters are spending </a:t>
            </a: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two-thirds of their overall hiring process on interview scheduling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CDF8E8A-FACF-4F4D-8775-DF704415C0F8}"/>
              </a:ext>
            </a:extLst>
          </p:cNvPr>
          <p:cNvSpPr/>
          <p:nvPr/>
        </p:nvSpPr>
        <p:spPr>
          <a:xfrm>
            <a:off x="4572000" y="761687"/>
            <a:ext cx="3785015" cy="1179541"/>
          </a:xfrm>
          <a:prstGeom prst="wedgeRectCallout">
            <a:avLst>
              <a:gd name="adj1" fmla="val 35603"/>
              <a:gd name="adj2" fmla="val 79021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From first interview to offer extended, more than 40% of recruiters are </a:t>
            </a: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spending 2+ weeks on the interview process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9445146-C868-48E6-A590-5D27623F8063}"/>
              </a:ext>
            </a:extLst>
          </p:cNvPr>
          <p:cNvSpPr/>
          <p:nvPr/>
        </p:nvSpPr>
        <p:spPr>
          <a:xfrm>
            <a:off x="1562724" y="2280380"/>
            <a:ext cx="3365292" cy="1288217"/>
          </a:xfrm>
          <a:prstGeom prst="wedgeRectCallout">
            <a:avLst>
              <a:gd name="adj1" fmla="val -11924"/>
              <a:gd name="adj2" fmla="val 8751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The time wasted on scheduling means time taken away from more meaningful tasks like building relationships with candidates, building talent communities, and improving your employer brand.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F58E2B0-7D41-42ED-B9F7-E479763C39B2}"/>
              </a:ext>
            </a:extLst>
          </p:cNvPr>
          <p:cNvSpPr/>
          <p:nvPr/>
        </p:nvSpPr>
        <p:spPr>
          <a:xfrm>
            <a:off x="5284032" y="2805686"/>
            <a:ext cx="3147935" cy="1341620"/>
          </a:xfrm>
          <a:prstGeom prst="wedgeRectCallout">
            <a:avLst>
              <a:gd name="adj1" fmla="val -32023"/>
              <a:gd name="adj2" fmla="val 77025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Interview scheduling software can take the process from an average of 60 minutes to 60 seconds!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D8423-5538-4E22-84F8-77325A8ACD6A}"/>
              </a:ext>
            </a:extLst>
          </p:cNvPr>
          <p:cNvSpPr txBox="1"/>
          <p:nvPr/>
        </p:nvSpPr>
        <p:spPr>
          <a:xfrm>
            <a:off x="5143961" y="4809751"/>
            <a:ext cx="4000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D7D200"/>
                </a:solidFill>
              </a:rPr>
              <a:t>*Reference: Yello Interview Scheduling Survey*</a:t>
            </a:r>
          </a:p>
        </p:txBody>
      </p:sp>
    </p:spTree>
    <p:extLst>
      <p:ext uri="{BB962C8B-B14F-4D97-AF65-F5344CB8AC3E}">
        <p14:creationId xmlns:p14="http://schemas.microsoft.com/office/powerpoint/2010/main" val="17612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D027DB11-161E-4542-A9B7-E7C2A3C5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 sz="2000" b="1" dirty="0"/>
              <a:t>What Does your organization Use?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A5ABE-20E6-4ED0-B733-49CC16C49E0C}"/>
              </a:ext>
            </a:extLst>
          </p:cNvPr>
          <p:cNvSpPr txBox="1"/>
          <p:nvPr/>
        </p:nvSpPr>
        <p:spPr>
          <a:xfrm>
            <a:off x="228600" y="841248"/>
            <a:ext cx="1828800" cy="3585845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/>
          <a:p>
            <a:pPr defTabSz="457200">
              <a:lnSpc>
                <a:spcPct val="90000"/>
              </a:lnSpc>
              <a:spcBef>
                <a:spcPts val="1100"/>
              </a:spcBef>
            </a:pPr>
            <a:r>
              <a:rPr lang="en-US" sz="11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23:30- When should I use Interview Manager vs Event Manager</a:t>
            </a:r>
            <a:r>
              <a:rPr lang="en-US" sz="1100" b="1" dirty="0">
                <a:solidFill>
                  <a:schemeClr val="bg2"/>
                </a:solidFill>
                <a:cs typeface="Arial" charset="0"/>
              </a:rPr>
              <a:t>? </a:t>
            </a:r>
          </a:p>
          <a:p>
            <a:pPr marL="285750" indent="-285750" defTabSz="45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2"/>
                </a:solidFill>
                <a:cs typeface="Arial" charset="0"/>
              </a:rPr>
              <a:t>Event Manager </a:t>
            </a:r>
            <a:r>
              <a:rPr lang="en-US" sz="1100" dirty="0">
                <a:solidFill>
                  <a:schemeClr val="bg2"/>
                </a:solidFill>
                <a:cs typeface="Arial" charset="0"/>
              </a:rPr>
              <a:t>is best suited for hosting large scale events such as job fairs, virtual recruiting efforts, virtual job fairs.  </a:t>
            </a:r>
          </a:p>
          <a:p>
            <a:pPr marL="285750" indent="-285750" defTabSz="45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2"/>
                </a:solidFill>
                <a:cs typeface="Arial" charset="0"/>
              </a:rPr>
              <a:t>Interview Manager </a:t>
            </a:r>
            <a:r>
              <a:rPr lang="en-US" sz="1100" dirty="0">
                <a:solidFill>
                  <a:schemeClr val="bg2"/>
                </a:solidFill>
                <a:cs typeface="Arial" charset="0"/>
              </a:rPr>
              <a:t>is best suited for 1 on 1 interviewing. </a:t>
            </a:r>
          </a:p>
          <a:p>
            <a:pPr defTabSz="457200">
              <a:lnSpc>
                <a:spcPct val="90000"/>
              </a:lnSpc>
              <a:spcBef>
                <a:spcPts val="1100"/>
              </a:spcBef>
            </a:pPr>
            <a:r>
              <a:rPr lang="en-US" sz="11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24:44-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 </a:t>
            </a:r>
            <a:r>
              <a:rPr lang="en-US" sz="11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Is there something specific holding you back from Interview Manager? </a:t>
            </a:r>
          </a:p>
          <a:p>
            <a:pPr marL="285750" indent="-285750" defTabSz="45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cs typeface="Arial" charset="0"/>
              </a:rPr>
              <a:t>We had planned to do interview manager and other project just took priority over it. </a:t>
            </a:r>
          </a:p>
          <a:p>
            <a:pPr defTabSz="457200">
              <a:lnSpc>
                <a:spcPct val="90000"/>
              </a:lnSpc>
              <a:spcBef>
                <a:spcPts val="1100"/>
              </a:spcBef>
            </a:pPr>
            <a:endParaRPr lang="en-US" sz="1100" dirty="0">
              <a:solidFill>
                <a:schemeClr val="bg2"/>
              </a:solidFill>
              <a:cs typeface="Arial" charset="0"/>
            </a:endParaRPr>
          </a:p>
          <a:p>
            <a:r>
              <a:rPr lang="en-US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26:46 Is there anything holding you back from using interview manager? </a:t>
            </a:r>
          </a:p>
          <a:p>
            <a:endParaRPr lang="en-US" sz="1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</a:rPr>
              <a:t>We are working with our Microsoft exchange team to get approval to leverage the calendar for our recruiters. We’d like them to be able to use the calendar integration.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</a:rPr>
              <a:t>34:48 Having the calendar integration is a nice to have but we have been using Interview Manager without the integration as it is working well without it.  It doesn’t necessarily improve the experience significantly.  </a:t>
            </a:r>
          </a:p>
          <a:p>
            <a:pPr marL="285750" indent="-285750" defTabSz="45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AE48D7B-32C0-4A5D-AEA0-0746EC65F1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48612" y="521208"/>
            <a:ext cx="1828800" cy="358584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28:33- Do you think that approval will come through?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Yes I think we’re going to be able to get through.  A real turning point for us was that we had someone from IBM join a security call to reinforce that there is no data stored. </a:t>
            </a:r>
          </a:p>
          <a:p>
            <a:r>
              <a:rPr lang="en-US" sz="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29:44-  Has anyone implemented it globally and do the communication templates work for all countries/ regions?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No one on the call had an answer for this. </a:t>
            </a:r>
          </a:p>
          <a:p>
            <a:endParaRPr lang="en-US" sz="1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AA7FF-FE69-4205-AEFA-96C15300B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0BE6F14-FF48-0F4F-A8AA-2E3F25371E4A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85E57-C34D-4C9D-B24E-05E9D01C8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506" y="1297437"/>
            <a:ext cx="4572001" cy="25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3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ivia Night at Matilda! – Lakeview East Chamber of Commerce">
            <a:extLst>
              <a:ext uri="{FF2B5EF4-FFF2-40B4-BE49-F238E27FC236}">
                <a16:creationId xmlns:a16="http://schemas.microsoft.com/office/drawing/2014/main" id="{0196EB5C-D4DC-4808-B2C3-75EFF4028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" r="7021" b="-2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8CAD730C-8373-4691-A752-09A2F874D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0BE6F14-FF48-0F4F-A8AA-2E3F25371E4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3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D027DB11-161E-4542-A9B7-E7C2A3C5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1168"/>
            <a:ext cx="4173718" cy="640080"/>
          </a:xfrm>
        </p:spPr>
        <p:txBody>
          <a:bodyPr/>
          <a:lstStyle/>
          <a:p>
            <a:r>
              <a:rPr lang="en-US" sz="2000" b="1" dirty="0"/>
              <a:t>Describe your Interview Process or Software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AA7FF-FE69-4205-AEFA-96C15300B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0BE6F14-FF48-0F4F-A8AA-2E3F25371E4A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1DCCB-36D6-4116-A5AD-330D9CBA1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58" y="994528"/>
            <a:ext cx="3229009" cy="31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66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D027DB11-161E-4542-A9B7-E7C2A3C5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8" y="106900"/>
            <a:ext cx="4173718" cy="640080"/>
          </a:xfrm>
        </p:spPr>
        <p:txBody>
          <a:bodyPr/>
          <a:lstStyle/>
          <a:p>
            <a:r>
              <a:rPr lang="en-US" sz="2000" b="1" dirty="0"/>
              <a:t>What is the most used Interview Style within your organization 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AA7FF-FE69-4205-AEFA-96C15300B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0BE6F14-FF48-0F4F-A8AA-2E3F25371E4A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FFFE62-F098-4452-AE61-90D627573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394" y="786339"/>
            <a:ext cx="5511962" cy="3695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3993C-5D00-4424-8CC5-8E5C2F8F7657}"/>
              </a:ext>
            </a:extLst>
          </p:cNvPr>
          <p:cNvSpPr txBox="1"/>
          <p:nvPr/>
        </p:nvSpPr>
        <p:spPr>
          <a:xfrm>
            <a:off x="228599" y="841248"/>
            <a:ext cx="2806831" cy="35858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ts val="1100"/>
              </a:spcBef>
            </a:pPr>
            <a:r>
              <a:rPr lang="en-US" sz="11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46:24- Any interview styles that we are missing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? </a:t>
            </a:r>
          </a:p>
          <a:p>
            <a:pPr marL="171450" indent="-171450" defTabSz="45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cs typeface="Arial" charset="0"/>
              </a:rPr>
              <a:t>We want to see more of a mixed bag, between panel and series.  There are times that we want to put in a break for lunch and the series has been good for that but there are other times where we might have them seeing 2 people followed by 1 person and then they go back to another panel.  Having the mix between series and panel would be ideal. </a:t>
            </a:r>
          </a:p>
          <a:p>
            <a:pPr marL="285750" indent="-285750" defTabSz="45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44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D027DB11-161E-4542-A9B7-E7C2A3C5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8" y="106900"/>
            <a:ext cx="4173718" cy="640080"/>
          </a:xfrm>
        </p:spPr>
        <p:txBody>
          <a:bodyPr/>
          <a:lstStyle/>
          <a:p>
            <a:r>
              <a:rPr lang="en-US" sz="2000" b="1" dirty="0"/>
              <a:t>What is your process?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AA7FF-FE69-4205-AEFA-96C15300B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0BE6F14-FF48-0F4F-A8AA-2E3F25371E4A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F9C58-88CA-4883-BF6A-6AA4AE808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75" y="450379"/>
            <a:ext cx="5125825" cy="4242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9F31F-B3B1-4B22-BC17-E41F9422C0EF}"/>
              </a:ext>
            </a:extLst>
          </p:cNvPr>
          <p:cNvSpPr txBox="1"/>
          <p:nvPr/>
        </p:nvSpPr>
        <p:spPr>
          <a:xfrm>
            <a:off x="228599" y="490349"/>
            <a:ext cx="2806831" cy="35858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ts val="1100"/>
              </a:spcBef>
            </a:pPr>
            <a:r>
              <a:rPr lang="en-US" sz="11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53:07- Instead of morning/afternoon selection what would your ideal look like?</a:t>
            </a:r>
          </a:p>
          <a:p>
            <a:pPr marL="171450" indent="-171450" defTabSz="45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cs typeface="Arial" charset="0"/>
              </a:rPr>
              <a:t>From our perspective we’d want to see something like what’s in Event Manager (but not Event Manager):</a:t>
            </a:r>
          </a:p>
          <a:p>
            <a:pPr marL="514350" lvl="1" indent="-171450" defTabSz="45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cs typeface="Arial" charset="0"/>
              </a:rPr>
              <a:t> A spot to indicate 30, 45, 60 min interval</a:t>
            </a:r>
          </a:p>
          <a:p>
            <a:pPr marL="514350" lvl="1" indent="-171450" defTabSz="45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cs typeface="Arial" charset="0"/>
              </a:rPr>
              <a:t>Ability to block off availability</a:t>
            </a:r>
          </a:p>
          <a:p>
            <a:pPr marL="514350" lvl="1" indent="-171450" defTabSz="45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cs typeface="Arial" charset="0"/>
              </a:rPr>
              <a:t>Ability to not select specific times during the day so it’s easier for the candidate to see that the person isn’t available  </a:t>
            </a:r>
          </a:p>
          <a:p>
            <a:pPr marL="285750" indent="-285750" defTabSz="45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70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7CD6DD-DF23-4550-8E5B-1A5E1CA3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D360B-30E0-40C2-8D62-70FE4CA630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56:00- What part of follow up is difficult?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Post interview follow up to drive the hiring manager to interact with the recruiter.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The follow up emails “please don’t forget about your interview/ Accept your interview was delivered.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20B45-6456-4ABC-AC6A-688187FD5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38D41C-F5C7-4A27-AAA8-18BE0502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7" y="1097279"/>
            <a:ext cx="6314125" cy="25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FBB05E-63E8-4A1B-8476-A457ED64AE40}"/>
              </a:ext>
            </a:extLst>
          </p:cNvPr>
          <p:cNvSpPr txBox="1">
            <a:spLocks/>
          </p:cNvSpPr>
          <p:nvPr/>
        </p:nvSpPr>
        <p:spPr>
          <a:xfrm>
            <a:off x="3489960" y="3982034"/>
            <a:ext cx="5295899" cy="8444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</a:rPr>
              <a:t>Answer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b="1" dirty="0">
                <a:solidFill>
                  <a:schemeClr val="tx1"/>
                </a:solidFill>
              </a:rPr>
              <a:t>B (Cumulonimbus)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Latin Origins: Cumulus = heaped, Nimbus = rainstorm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832382-3D52-4547-B4A9-6AE025734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0" y="4826480"/>
            <a:ext cx="2057400" cy="13716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6F14-FF48-0F4F-A8AA-2E3F25371E4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B211C-E8BC-42A0-82FD-6D5DD6CBD1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373380"/>
            <a:ext cx="2926080" cy="4309745"/>
          </a:xfrm>
        </p:spPr>
        <p:txBody>
          <a:bodyPr>
            <a:normAutofit/>
          </a:bodyPr>
          <a:lstStyle/>
          <a:p>
            <a:r>
              <a:rPr lang="en-US" sz="2400" dirty="0"/>
              <a:t>What type of cloud can form a tornado?</a:t>
            </a:r>
            <a:br>
              <a:rPr lang="en-US" sz="2400" dirty="0"/>
            </a:br>
            <a:br>
              <a:rPr lang="en-US" dirty="0"/>
            </a:br>
            <a:r>
              <a:rPr lang="en-US" sz="2000" dirty="0"/>
              <a:t>A. Stratus</a:t>
            </a:r>
          </a:p>
          <a:p>
            <a:r>
              <a:rPr lang="en-US" sz="2000" dirty="0"/>
              <a:t>B. Cumulonimbus</a:t>
            </a:r>
          </a:p>
          <a:p>
            <a:r>
              <a:rPr lang="en-US" sz="2000" dirty="0"/>
              <a:t>C. Nimbostratus</a:t>
            </a:r>
          </a:p>
          <a:p>
            <a:r>
              <a:rPr lang="en-US" sz="2000" dirty="0"/>
              <a:t>D. Cumulus</a:t>
            </a:r>
            <a:endParaRPr lang="en-US" dirty="0"/>
          </a:p>
        </p:txBody>
      </p:sp>
      <p:pic>
        <p:nvPicPr>
          <p:cNvPr id="2050" name="Picture 2" descr="Cumulonimbus Clouds in Up in 2020 | Clouds, Cumulonimbus cloud, Clouds  lesson">
            <a:extLst>
              <a:ext uri="{FF2B5EF4-FFF2-40B4-BE49-F238E27FC236}">
                <a16:creationId xmlns:a16="http://schemas.microsoft.com/office/drawing/2014/main" id="{084DA75D-5101-45D5-8638-2495DF8E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373380"/>
            <a:ext cx="6066347" cy="34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522CB-06F8-485E-80AB-E3A7433D9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5B9F3C-6ED3-44F7-A6AE-626B63EA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Which continent is the natural habitat of the Ostrich?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C2D2E-18D0-4A37-9A46-0ED7673F2638}"/>
              </a:ext>
            </a:extLst>
          </p:cNvPr>
          <p:cNvSpPr txBox="1"/>
          <p:nvPr/>
        </p:nvSpPr>
        <p:spPr>
          <a:xfrm>
            <a:off x="278296" y="1464365"/>
            <a:ext cx="3246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dirty="0"/>
              <a:t>Africa</a:t>
            </a:r>
          </a:p>
          <a:p>
            <a:pPr marL="342900" indent="-342900">
              <a:buAutoNum type="alphaUcPeriod"/>
            </a:pPr>
            <a:r>
              <a:rPr lang="en-US" sz="2400" dirty="0"/>
              <a:t>Australia </a:t>
            </a:r>
          </a:p>
          <a:p>
            <a:pPr marL="342900" indent="-342900">
              <a:buAutoNum type="alphaUcPeriod"/>
            </a:pPr>
            <a:r>
              <a:rPr lang="en-US" sz="2400" dirty="0"/>
              <a:t>South America </a:t>
            </a:r>
          </a:p>
          <a:p>
            <a:pPr marL="342900" indent="-342900">
              <a:buAutoNum type="alphaUcPeriod"/>
            </a:pPr>
            <a:r>
              <a:rPr lang="en-US" sz="2400" dirty="0"/>
              <a:t>Asia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28CBE6-7532-4EC2-BA96-6FFD8BAEB2A3}"/>
              </a:ext>
            </a:extLst>
          </p:cNvPr>
          <p:cNvSpPr txBox="1"/>
          <p:nvPr/>
        </p:nvSpPr>
        <p:spPr>
          <a:xfrm>
            <a:off x="1590261" y="3866201"/>
            <a:ext cx="3584713" cy="523220"/>
          </a:xfrm>
          <a:prstGeom prst="rect">
            <a:avLst/>
          </a:prstGeom>
          <a:solidFill>
            <a:srgbClr val="FF474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Answer: A (Africa)</a:t>
            </a:r>
          </a:p>
        </p:txBody>
      </p:sp>
      <p:pic>
        <p:nvPicPr>
          <p:cNvPr id="3098" name="Picture 26" descr="Jungle Maps: Map Of Africa Png">
            <a:extLst>
              <a:ext uri="{FF2B5EF4-FFF2-40B4-BE49-F238E27FC236}">
                <a16:creationId xmlns:a16="http://schemas.microsoft.com/office/drawing/2014/main" id="{CE1F86DC-0EF1-41A6-8EDA-9FB2A46E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29" y="858415"/>
            <a:ext cx="4351219" cy="435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Ostrich PNG images free download">
            <a:extLst>
              <a:ext uri="{FF2B5EF4-FFF2-40B4-BE49-F238E27FC236}">
                <a16:creationId xmlns:a16="http://schemas.microsoft.com/office/drawing/2014/main" id="{7FBA3C6B-A92D-4DA0-8792-4E0D1EAE0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46" y="1947094"/>
            <a:ext cx="2620264" cy="319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211C-E8BC-42A0-82FD-6D5DD6CB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685801"/>
          </a:xfrm>
        </p:spPr>
        <p:txBody>
          <a:bodyPr/>
          <a:lstStyle/>
          <a:p>
            <a:r>
              <a:rPr lang="en-US" dirty="0"/>
              <a:t>Which planet has the shortest day of all the planets? </a:t>
            </a:r>
            <a:br>
              <a:rPr lang="en-US" dirty="0"/>
            </a:br>
            <a:r>
              <a:rPr lang="en-US" sz="1800" i="1" dirty="0"/>
              <a:t>(Which planet completes a full turn on its axis the fastest?)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A. Neptune</a:t>
            </a:r>
            <a:br>
              <a:rPr lang="en-US" dirty="0"/>
            </a:br>
            <a:r>
              <a:rPr lang="en-US" dirty="0"/>
              <a:t>B. Saturn</a:t>
            </a:r>
            <a:br>
              <a:rPr lang="en-US" dirty="0"/>
            </a:br>
            <a:r>
              <a:rPr lang="en-US" dirty="0"/>
              <a:t>C. Venus</a:t>
            </a:r>
            <a:br>
              <a:rPr lang="en-US" dirty="0"/>
            </a:br>
            <a:r>
              <a:rPr lang="en-US" dirty="0"/>
              <a:t>D. Jupiter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832382-3D52-4547-B4A9-6AE02573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0BEE8-3117-497D-BC66-4F34B9778B34}"/>
              </a:ext>
            </a:extLst>
          </p:cNvPr>
          <p:cNvSpPr txBox="1"/>
          <p:nvPr/>
        </p:nvSpPr>
        <p:spPr>
          <a:xfrm>
            <a:off x="1861282" y="3212960"/>
            <a:ext cx="3787140" cy="1261884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/>
              <a:t>Answer: D (Jupiter)</a:t>
            </a:r>
          </a:p>
          <a:p>
            <a:pPr algn="ctr"/>
            <a:r>
              <a:rPr lang="en-US" sz="2400" dirty="0"/>
              <a:t>It turns on it’s axis once every 9 hours 55 minutes!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E199CA79-F2F7-4F6F-880E-C3660E76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79" y="668656"/>
            <a:ext cx="3393521" cy="339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211C-E8BC-42A0-82FD-6D5DD6C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__%  of respondents say it takes between </a:t>
            </a:r>
            <a:r>
              <a:rPr lang="en-US" b="1" dirty="0"/>
              <a:t>30 minutes and 2 hours</a:t>
            </a:r>
            <a:r>
              <a:rPr lang="en-US" dirty="0"/>
              <a:t> to schedule a single interview.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A. 35%</a:t>
            </a:r>
            <a:br>
              <a:rPr lang="en-US" dirty="0"/>
            </a:br>
            <a:r>
              <a:rPr lang="en-US" dirty="0"/>
              <a:t>B. 87%</a:t>
            </a:r>
            <a:br>
              <a:rPr lang="en-US" dirty="0"/>
            </a:br>
            <a:r>
              <a:rPr lang="en-US" dirty="0"/>
              <a:t>C. 21%</a:t>
            </a:r>
            <a:br>
              <a:rPr lang="en-US" dirty="0"/>
            </a:br>
            <a:r>
              <a:rPr lang="en-US" dirty="0"/>
              <a:t>D. 67%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832382-3D52-4547-B4A9-6AE02573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FBB05E-63E8-4A1B-8476-A457ED64AE40}"/>
              </a:ext>
            </a:extLst>
          </p:cNvPr>
          <p:cNvSpPr txBox="1">
            <a:spLocks/>
          </p:cNvSpPr>
          <p:nvPr/>
        </p:nvSpPr>
        <p:spPr>
          <a:xfrm>
            <a:off x="4572000" y="0"/>
            <a:ext cx="4572000" cy="51435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5000"/>
                  <a:shade val="30000"/>
                  <a:satMod val="115000"/>
                </a:schemeClr>
              </a:gs>
              <a:gs pos="50000">
                <a:schemeClr val="bg2">
                  <a:lumMod val="95000"/>
                  <a:shade val="67500"/>
                  <a:satMod val="115000"/>
                </a:schemeClr>
              </a:gs>
              <a:gs pos="100000">
                <a:schemeClr val="bg2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</a:rPr>
              <a:t>Answer: D (67%)!!</a:t>
            </a:r>
          </a:p>
          <a:p>
            <a:r>
              <a:rPr lang="en-US" sz="4000" dirty="0">
                <a:solidFill>
                  <a:schemeClr val="tx1"/>
                </a:solidFill>
              </a:rPr>
              <a:t>According to a </a:t>
            </a:r>
            <a:r>
              <a:rPr lang="en-US" sz="4000" dirty="0">
                <a:solidFill>
                  <a:schemeClr val="tx1"/>
                </a:solidFill>
                <a:hlinkClick r:id="rId2"/>
              </a:rPr>
              <a:t>study</a:t>
            </a:r>
            <a:r>
              <a:rPr lang="en-US" sz="4000" dirty="0">
                <a:solidFill>
                  <a:schemeClr val="tx1"/>
                </a:solidFill>
              </a:rPr>
              <a:t> done by Yello.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endParaRPr lang="en-US" sz="4000" dirty="0">
              <a:solidFill>
                <a:schemeClr val="tx1"/>
              </a:solidFill>
            </a:endParaRPr>
          </a:p>
          <a:p>
            <a:endParaRPr lang="en-US" sz="4000" dirty="0">
              <a:solidFill>
                <a:schemeClr val="tx1"/>
              </a:solidFill>
            </a:endParaRPr>
          </a:p>
          <a:p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A6601-CDFA-4428-BA52-D695CB10E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65494"/>
            <a:ext cx="4572000" cy="831254"/>
          </a:xfrm>
          <a:prstGeom prst="rect">
            <a:avLst/>
          </a:prstGeom>
        </p:spPr>
      </p:pic>
      <p:pic>
        <p:nvPicPr>
          <p:cNvPr id="1028" name="Picture 4" descr="Discover Different Interview Types Unit | Salesforce Trailhead">
            <a:extLst>
              <a:ext uri="{FF2B5EF4-FFF2-40B4-BE49-F238E27FC236}">
                <a16:creationId xmlns:a16="http://schemas.microsoft.com/office/drawing/2014/main" id="{27EEC2A1-7B98-45C1-8C21-6E07F4FC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67" y="2248535"/>
            <a:ext cx="2900468" cy="24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0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23DD4-4419-4E4F-8E7F-8321A1606EA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4192" y="955040"/>
            <a:ext cx="6099806" cy="4175760"/>
          </a:xfrm>
        </p:spPr>
        <p:txBody>
          <a:bodyPr/>
          <a:lstStyle/>
          <a:p>
            <a:r>
              <a:rPr lang="en-US" b="1" dirty="0"/>
              <a:t>Annotate Tool Bar:</a:t>
            </a:r>
            <a:endParaRPr lang="en-US" sz="1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15CF09-210A-44B2-8B5C-6733F4500C2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0" y="967740"/>
            <a:ext cx="2994660" cy="4175760"/>
          </a:xfrm>
        </p:spPr>
        <p:txBody>
          <a:bodyPr/>
          <a:lstStyle/>
          <a:p>
            <a:r>
              <a:rPr lang="en-US" b="1" dirty="0"/>
              <a:t>On the left of your screen, select the Annotate icon:</a:t>
            </a:r>
          </a:p>
          <a:p>
            <a:endParaRPr lang="en-US" sz="1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851B49-2B03-4230-B0C3-DFC7B0E09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955041"/>
          </a:xfrm>
        </p:spPr>
        <p:txBody>
          <a:bodyPr/>
          <a:lstStyle/>
          <a:p>
            <a:r>
              <a:rPr lang="en-US" dirty="0"/>
              <a:t>Let’s Make this Interactive!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797F1-2A66-41A1-93E3-6ED3D2CA2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89C59-AB2F-4A1A-B4E7-5E02BDA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13" y="1778464"/>
            <a:ext cx="563929" cy="2476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73435E-E8BD-4AA7-9A38-B9954E79A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530" y="1484243"/>
            <a:ext cx="409168" cy="36061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38EEE5-55B9-46A6-8A26-5580DE777788}"/>
              </a:ext>
            </a:extLst>
          </p:cNvPr>
          <p:cNvSpPr txBox="1"/>
          <p:nvPr/>
        </p:nvSpPr>
        <p:spPr>
          <a:xfrm>
            <a:off x="3938036" y="1917030"/>
            <a:ext cx="23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Adds an arrow with your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AB4A4-F887-4B45-8047-F89C4652B2CA}"/>
              </a:ext>
            </a:extLst>
          </p:cNvPr>
          <p:cNvSpPr txBox="1"/>
          <p:nvPr/>
        </p:nvSpPr>
        <p:spPr>
          <a:xfrm>
            <a:off x="3938036" y="2242076"/>
            <a:ext cx="23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</a:rPr>
              <a:t>Allows you to add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7A5FE0-66AE-487E-93BB-3772D2D543EE}"/>
              </a:ext>
            </a:extLst>
          </p:cNvPr>
          <p:cNvSpPr txBox="1"/>
          <p:nvPr/>
        </p:nvSpPr>
        <p:spPr>
          <a:xfrm>
            <a:off x="3938036" y="3508462"/>
            <a:ext cx="2670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</a:rPr>
              <a:t>Change the color of your text/icon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D42BFC-C293-466C-80D3-A4D6E0CA9B94}"/>
              </a:ext>
            </a:extLst>
          </p:cNvPr>
          <p:cNvSpPr txBox="1"/>
          <p:nvPr/>
        </p:nvSpPr>
        <p:spPr>
          <a:xfrm>
            <a:off x="3938036" y="2553421"/>
            <a:ext cx="23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Draw lines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B88D95-13AB-4092-BAE8-C9843D08B4C8}"/>
              </a:ext>
            </a:extLst>
          </p:cNvPr>
          <p:cNvSpPr txBox="1"/>
          <p:nvPr/>
        </p:nvSpPr>
        <p:spPr>
          <a:xfrm>
            <a:off x="3938036" y="2878323"/>
            <a:ext cx="23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</a:rPr>
              <a:t>Add a shape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74263C-AB39-4C9A-A667-BA6B1B511362}"/>
              </a:ext>
            </a:extLst>
          </p:cNvPr>
          <p:cNvSpPr txBox="1"/>
          <p:nvPr/>
        </p:nvSpPr>
        <p:spPr>
          <a:xfrm>
            <a:off x="3955635" y="3187875"/>
            <a:ext cx="23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Freehand draw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D3CBFC-F39B-45A3-AA53-F0E4DDAE2BA7}"/>
              </a:ext>
            </a:extLst>
          </p:cNvPr>
          <p:cNvSpPr txBox="1"/>
          <p:nvPr/>
        </p:nvSpPr>
        <p:spPr>
          <a:xfrm>
            <a:off x="3938035" y="3839998"/>
            <a:ext cx="23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Erase your annotation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92E0EB-0876-4823-8D01-683D97731D85}"/>
              </a:ext>
            </a:extLst>
          </p:cNvPr>
          <p:cNvSpPr txBox="1"/>
          <p:nvPr/>
        </p:nvSpPr>
        <p:spPr>
          <a:xfrm>
            <a:off x="3938036" y="4170052"/>
            <a:ext cx="23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Undo your last annotation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8CE15-979F-4C19-A9F4-10FE53E5D126}"/>
              </a:ext>
            </a:extLst>
          </p:cNvPr>
          <p:cNvSpPr txBox="1"/>
          <p:nvPr/>
        </p:nvSpPr>
        <p:spPr>
          <a:xfrm>
            <a:off x="3944903" y="4432207"/>
            <a:ext cx="23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Save the annotation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EA8E47-900A-479A-88C6-63CB730CFA7F}"/>
              </a:ext>
            </a:extLst>
          </p:cNvPr>
          <p:cNvCxnSpPr/>
          <p:nvPr/>
        </p:nvCxnSpPr>
        <p:spPr>
          <a:xfrm>
            <a:off x="3695698" y="2072672"/>
            <a:ext cx="2423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3C67D2-F38F-4204-A567-C6180F49B659}"/>
              </a:ext>
            </a:extLst>
          </p:cNvPr>
          <p:cNvCxnSpPr/>
          <p:nvPr/>
        </p:nvCxnSpPr>
        <p:spPr>
          <a:xfrm>
            <a:off x="3695698" y="2380575"/>
            <a:ext cx="2423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5269FB-AD8F-4D0B-833D-C02D5DA6E2B7}"/>
              </a:ext>
            </a:extLst>
          </p:cNvPr>
          <p:cNvCxnSpPr/>
          <p:nvPr/>
        </p:nvCxnSpPr>
        <p:spPr>
          <a:xfrm>
            <a:off x="3695698" y="2691920"/>
            <a:ext cx="2423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CBE52B-E2ED-43E1-AAE6-960217D9B7C0}"/>
              </a:ext>
            </a:extLst>
          </p:cNvPr>
          <p:cNvCxnSpPr/>
          <p:nvPr/>
        </p:nvCxnSpPr>
        <p:spPr>
          <a:xfrm>
            <a:off x="3695698" y="3035001"/>
            <a:ext cx="2423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0620CA0-F7EE-4662-AD39-3121D8FEB278}"/>
              </a:ext>
            </a:extLst>
          </p:cNvPr>
          <p:cNvCxnSpPr/>
          <p:nvPr/>
        </p:nvCxnSpPr>
        <p:spPr>
          <a:xfrm>
            <a:off x="3695698" y="3326374"/>
            <a:ext cx="2423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460D9E-9E8B-47A9-8C5B-FE70FA2367F2}"/>
              </a:ext>
            </a:extLst>
          </p:cNvPr>
          <p:cNvCxnSpPr/>
          <p:nvPr/>
        </p:nvCxnSpPr>
        <p:spPr>
          <a:xfrm>
            <a:off x="3695698" y="3646961"/>
            <a:ext cx="2423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252FE5-6156-49CE-BA8D-6333589F1CAD}"/>
              </a:ext>
            </a:extLst>
          </p:cNvPr>
          <p:cNvCxnSpPr/>
          <p:nvPr/>
        </p:nvCxnSpPr>
        <p:spPr>
          <a:xfrm>
            <a:off x="3713297" y="3978497"/>
            <a:ext cx="2423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4455F4-EF46-4BB2-9389-74CAF895F0A5}"/>
              </a:ext>
            </a:extLst>
          </p:cNvPr>
          <p:cNvCxnSpPr/>
          <p:nvPr/>
        </p:nvCxnSpPr>
        <p:spPr>
          <a:xfrm>
            <a:off x="3702565" y="4280753"/>
            <a:ext cx="2423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C13946-42A8-49CD-90CC-D5E63720FF12}"/>
              </a:ext>
            </a:extLst>
          </p:cNvPr>
          <p:cNvCxnSpPr/>
          <p:nvPr/>
        </p:nvCxnSpPr>
        <p:spPr>
          <a:xfrm>
            <a:off x="3702565" y="4570707"/>
            <a:ext cx="2423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6F3FF448-898D-4895-ADB9-47A95E94A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811" y="2807392"/>
            <a:ext cx="710042" cy="411373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6BB169D-458A-42B2-A1BA-4FF23E319567}"/>
              </a:ext>
            </a:extLst>
          </p:cNvPr>
          <p:cNvCxnSpPr/>
          <p:nvPr/>
        </p:nvCxnSpPr>
        <p:spPr>
          <a:xfrm>
            <a:off x="4963628" y="3026583"/>
            <a:ext cx="2423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7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E1EF-D698-4C7C-AAEC-0CFEAD85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Out Your Annotation Skills!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54FCA-A121-4150-81A9-CDED60E90A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18805-74B0-49CF-9850-7B5FEDB846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" y="570651"/>
            <a:ext cx="4114800" cy="3108960"/>
          </a:xfrm>
        </p:spPr>
        <p:txBody>
          <a:bodyPr/>
          <a:lstStyle/>
          <a:p>
            <a:r>
              <a:rPr lang="en-US" dirty="0"/>
              <a:t>Say Hi!</a:t>
            </a:r>
          </a:p>
          <a:p>
            <a:r>
              <a:rPr lang="en-US" sz="1400" dirty="0"/>
              <a:t>(By using the </a:t>
            </a:r>
            <a:r>
              <a:rPr lang="en-US" sz="1400" dirty="0">
                <a:solidFill>
                  <a:srgbClr val="FFC000"/>
                </a:solidFill>
              </a:rPr>
              <a:t>text</a:t>
            </a:r>
            <a:r>
              <a:rPr lang="en-US" sz="1400" dirty="0"/>
              <a:t> annotation option.)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952F5-401A-4AE6-AA6F-18F283214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232" y="179860"/>
            <a:ext cx="409168" cy="36061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3FEF813-E88D-4181-BD98-4C34797493C8}"/>
              </a:ext>
            </a:extLst>
          </p:cNvPr>
          <p:cNvSpPr/>
          <p:nvPr/>
        </p:nvSpPr>
        <p:spPr>
          <a:xfrm>
            <a:off x="8408504" y="947530"/>
            <a:ext cx="589722" cy="26658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57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E1EF-D698-4C7C-AAEC-0CFEAD85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Out Your Annotation Skills!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54FCA-A121-4150-81A9-CDED60E90A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18805-74B0-49CF-9850-7B5FEDB846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" y="570650"/>
            <a:ext cx="3621157" cy="4153749"/>
          </a:xfrm>
        </p:spPr>
        <p:txBody>
          <a:bodyPr/>
          <a:lstStyle/>
          <a:p>
            <a:r>
              <a:rPr lang="en-US" sz="4800" dirty="0"/>
              <a:t>Tell us if you’re more of a morning person or a night owl!</a:t>
            </a:r>
          </a:p>
          <a:p>
            <a:r>
              <a:rPr lang="en-US" sz="1400" dirty="0"/>
              <a:t>(By using the </a:t>
            </a:r>
            <a:r>
              <a:rPr lang="en-US" sz="1400" dirty="0">
                <a:solidFill>
                  <a:srgbClr val="FFC000"/>
                </a:solidFill>
              </a:rPr>
              <a:t>shape</a:t>
            </a:r>
            <a:r>
              <a:rPr lang="en-US" sz="1400" dirty="0"/>
              <a:t> annotation option.)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952F5-401A-4AE6-AA6F-18F283214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80469"/>
            <a:ext cx="409168" cy="36061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3FEF813-E88D-4181-BD98-4C34797493C8}"/>
              </a:ext>
            </a:extLst>
          </p:cNvPr>
          <p:cNvSpPr/>
          <p:nvPr/>
        </p:nvSpPr>
        <p:spPr>
          <a:xfrm>
            <a:off x="7775191" y="1490869"/>
            <a:ext cx="589722" cy="26658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8208F-0657-42EA-819C-D04ED02FB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205" y="1418476"/>
            <a:ext cx="710042" cy="4113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6308A8-1386-448D-A816-4AB65A2AEA18}"/>
              </a:ext>
            </a:extLst>
          </p:cNvPr>
          <p:cNvSpPr/>
          <p:nvPr/>
        </p:nvSpPr>
        <p:spPr>
          <a:xfrm>
            <a:off x="3879049" y="179861"/>
            <a:ext cx="3797805" cy="234535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96152-20C0-4A4B-9A8B-189C07D3F4BE}"/>
              </a:ext>
            </a:extLst>
          </p:cNvPr>
          <p:cNvSpPr txBox="1"/>
          <p:nvPr/>
        </p:nvSpPr>
        <p:spPr>
          <a:xfrm>
            <a:off x="3879049" y="210312"/>
            <a:ext cx="33793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I’m a morning person!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DEBAE3-1548-45F7-A9C3-F3AAFF3A0A13}"/>
              </a:ext>
            </a:extLst>
          </p:cNvPr>
          <p:cNvSpPr/>
          <p:nvPr/>
        </p:nvSpPr>
        <p:spPr>
          <a:xfrm>
            <a:off x="3879050" y="2650408"/>
            <a:ext cx="3797804" cy="2438427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C9E1A-D3E7-482D-BC3C-6255CD8D3FD4}"/>
              </a:ext>
            </a:extLst>
          </p:cNvPr>
          <p:cNvSpPr txBox="1"/>
          <p:nvPr/>
        </p:nvSpPr>
        <p:spPr>
          <a:xfrm>
            <a:off x="3879049" y="2686466"/>
            <a:ext cx="33793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I’m a night owl!</a:t>
            </a:r>
          </a:p>
        </p:txBody>
      </p:sp>
    </p:spTree>
    <p:extLst>
      <p:ext uri="{BB962C8B-B14F-4D97-AF65-F5344CB8AC3E}">
        <p14:creationId xmlns:p14="http://schemas.microsoft.com/office/powerpoint/2010/main" val="2256134066"/>
      </p:ext>
    </p:extLst>
  </p:cSld>
  <p:clrMapOvr>
    <a:masterClrMapping/>
  </p:clrMapOvr>
</p:sld>
</file>

<file path=ppt/theme/theme1.xml><?xml version="1.0" encoding="utf-8"?>
<a:theme xmlns:a="http://schemas.openxmlformats.org/drawingml/2006/main" name="blk_background_2017">
  <a:themeElements>
    <a:clrScheme name="Custom 2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BB8EFF"/>
      </a:accent4>
      <a:accent5>
        <a:srgbClr val="6E177D"/>
      </a:accent5>
      <a:accent6>
        <a:srgbClr val="20D5D2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son_presentation_template" id="{3596A0D1-ED97-224C-9AC3-B3B1AFFC03F1}" vid="{CB59F96B-D893-E545-AC82-604AA9AE6CB9}"/>
    </a:ext>
  </a:extLst>
</a:theme>
</file>

<file path=ppt/theme/theme2.xml><?xml version="1.0" encoding="utf-8"?>
<a:theme xmlns:a="http://schemas.openxmlformats.org/drawingml/2006/main" name="gry_background_2017">
  <a:themeElements>
    <a:clrScheme name="Custom 4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BB8EFF"/>
      </a:accent4>
      <a:accent5>
        <a:srgbClr val="6E177D"/>
      </a:accent5>
      <a:accent6>
        <a:srgbClr val="20D5D2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>
        <a:ln w="6350">
          <a:solidFill>
            <a:schemeClr val="tx2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son_presentation_template" id="{3596A0D1-ED97-224C-9AC3-B3B1AFFC03F1}" vid="{6953F3BD-CE26-1C45-A1F7-4E573E5A752B}"/>
    </a:ext>
  </a:extLst>
</a:theme>
</file>

<file path=ppt/theme/theme3.xml><?xml version="1.0" encoding="utf-8"?>
<a:theme xmlns:a="http://schemas.openxmlformats.org/drawingml/2006/main" name="wht_background_2017">
  <a:themeElements>
    <a:clrScheme name="Custom 5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BB8EFF"/>
      </a:accent4>
      <a:accent5>
        <a:srgbClr val="6E177D"/>
      </a:accent5>
      <a:accent6>
        <a:srgbClr val="20D5D2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son_presentation_template" id="{3596A0D1-ED97-224C-9AC3-B3B1AFFC03F1}" vid="{679B1078-1045-354B-9F07-06E0784FD1C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1163</Words>
  <Application>Microsoft Office PowerPoint</Application>
  <PresentationFormat>On-screen Show (16:9)</PresentationFormat>
  <Paragraphs>141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IBM Plex Sans</vt:lpstr>
      <vt:lpstr>IBM Plex Sans SemiBold</vt:lpstr>
      <vt:lpstr>blk_background_2017</vt:lpstr>
      <vt:lpstr>gry_background_2017</vt:lpstr>
      <vt:lpstr>wht_background_2017</vt:lpstr>
      <vt:lpstr>Interview Manager IBM Kenexa BrassRing on Cloud  — Virtual Roundtable IBM Talent Management Solutions September 22nd, 2020</vt:lpstr>
      <vt:lpstr>PowerPoint Presentation</vt:lpstr>
      <vt:lpstr>PowerPoint Presentation</vt:lpstr>
      <vt:lpstr>Which continent is the natural habitat of the Ostrich?</vt:lpstr>
      <vt:lpstr>Which planet has the shortest day of all the planets?  (Which planet completes a full turn on its axis the fastest?)   A. Neptune B. Saturn C. Venus D. Jupiter</vt:lpstr>
      <vt:lpstr>__%  of respondents say it takes between 30 minutes and 2 hours to schedule a single interview.  A. 35% B. 87% C. 21% D. 67%</vt:lpstr>
      <vt:lpstr>Let’s Make this Interactive!</vt:lpstr>
      <vt:lpstr>Test Out Your Annotation Skills!</vt:lpstr>
      <vt:lpstr>Test Out Your Annotation Skills!</vt:lpstr>
      <vt:lpstr>On the path to implement Interview Manager!</vt:lpstr>
      <vt:lpstr>In 1-3 words, describe your Interview process or software…</vt:lpstr>
      <vt:lpstr>PowerPoint Presentation</vt:lpstr>
      <vt:lpstr>What is the most commonly used Interview Style within your organization?</vt:lpstr>
      <vt:lpstr>Do you…</vt:lpstr>
      <vt:lpstr>PowerPoint Presentation</vt:lpstr>
      <vt:lpstr>No matter what system you use, what do you find as being the most difficult part of the interview process?</vt:lpstr>
      <vt:lpstr>OPEN DISCUSSION</vt:lpstr>
      <vt:lpstr>PowerPoint Presentation</vt:lpstr>
      <vt:lpstr>What Does your organization Use?</vt:lpstr>
      <vt:lpstr>Describe your Interview Process or Software</vt:lpstr>
      <vt:lpstr>What is the most used Interview Style within your organization ?</vt:lpstr>
      <vt:lpstr>What is your process?</vt:lpstr>
      <vt:lpstr>Challenges?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Manager IBM Kenexa BrassRing on Cloud  — Virtual Roundtable IBM Talent Management Solutions September 22nd, 2020</dc:title>
  <dc:creator>Cassi Fye</dc:creator>
  <cp:lastModifiedBy>Cassi Fye</cp:lastModifiedBy>
  <cp:revision>8</cp:revision>
  <dcterms:created xsi:type="dcterms:W3CDTF">2020-09-24T14:14:26Z</dcterms:created>
  <dcterms:modified xsi:type="dcterms:W3CDTF">2020-09-24T15:32:52Z</dcterms:modified>
</cp:coreProperties>
</file>