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745" r:id="rId2"/>
    <p:sldMasterId id="2147483781" r:id="rId3"/>
  </p:sldMasterIdLst>
  <p:notesMasterIdLst>
    <p:notesMasterId r:id="rId21"/>
  </p:notesMasterIdLst>
  <p:handoutMasterIdLst>
    <p:handoutMasterId r:id="rId22"/>
  </p:handoutMasterIdLst>
  <p:sldIdLst>
    <p:sldId id="338" r:id="rId4"/>
    <p:sldId id="343" r:id="rId5"/>
    <p:sldId id="284" r:id="rId6"/>
    <p:sldId id="643" r:id="rId7"/>
    <p:sldId id="644" r:id="rId8"/>
    <p:sldId id="645" r:id="rId9"/>
    <p:sldId id="334" r:id="rId10"/>
    <p:sldId id="764" r:id="rId11"/>
    <p:sldId id="765" r:id="rId12"/>
    <p:sldId id="766" r:id="rId13"/>
    <p:sldId id="767" r:id="rId14"/>
    <p:sldId id="759" r:id="rId15"/>
    <p:sldId id="760" r:id="rId16"/>
    <p:sldId id="761" r:id="rId17"/>
    <p:sldId id="768" r:id="rId18"/>
    <p:sldId id="500" r:id="rId19"/>
    <p:sldId id="288" r:id="rId20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3D3D3D"/>
    <a:srgbClr val="051B75"/>
    <a:srgbClr val="DCDCDC"/>
    <a:srgbClr val="F3F3F3"/>
    <a:srgbClr val="F7F3F1"/>
    <a:srgbClr val="6EA6FF"/>
    <a:srgbClr val="BB8EFF"/>
    <a:srgbClr val="20D5D2"/>
    <a:srgbClr val="053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1" autoAdjust="0"/>
    <p:restoredTop sz="94659"/>
  </p:normalViewPr>
  <p:slideViewPr>
    <p:cSldViewPr snapToGrid="0" snapToObjects="1" showGuides="1">
      <p:cViewPr varScale="1">
        <p:scale>
          <a:sx n="150" d="100"/>
          <a:sy n="150" d="100"/>
        </p:scale>
        <p:origin x="23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90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811876-243E-CE4F-BE13-763CA6DCA1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2A1DE-898A-AE45-912C-AA03C3E3AF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F3ABF-AEBA-AC44-AEBE-FB25EEA7F44D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B91E4-0073-9443-82F8-F1363C78AC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D1623-1E55-3F4A-BA9C-FDCECA242A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BDE4E-C6A5-2944-967B-245D298FD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E012A-D992-5D42-B86E-AA2BC0764EE1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02FFD-07D4-5C4F-BD77-92100817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5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C78C63C-DBBC-4874-A3C5-0D60C4FFD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7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8632F80-087E-4C10-8D94-8EA55E083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0613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732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249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25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93998171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90961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30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5974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90848113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53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293C6D57-CED3-413A-AC43-E462E2DD1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796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579875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EE4A0DD-AC3B-42E0-B38C-212CBEA6A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7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FA7D7-F850-45F5-8744-B5CE34B2D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21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01AB3EB-20E7-4292-9F68-C63B3CBEB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8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BBB6316-172F-487B-9067-D6B02D81E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82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3E26753-182A-428B-A668-00B5F6ABA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3B02E6E-755A-467D-83D1-78F8E684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53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491512-0248-4ABB-B497-67EDA0A02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1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A9E1BF3-B45A-4C50-98BC-B2A3E0C8E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46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24712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948E4A-0BCC-4E54-AB85-FB8288A59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3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08C2744-6DAE-4F37-929A-BD619E57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717114C9-A8DD-48A9-A7F3-7BB48F01D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31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68F8FE6-730B-4CEC-ACBA-F3B902EFB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72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1D1C3A05-5283-4D6A-B17A-61BB08328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36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82880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BBAE8F1-3BD9-4FBE-BB35-E5F667CB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81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1998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111375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C406039-24D7-43FA-8025-4881EE970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92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572000" y="25590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6857998" y="25463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2B4F6BD-6177-4B7E-9F67-335824747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11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66DF607-EB53-4282-A159-74B2EE2BB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2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7E6729A-9008-4238-8F94-C92F69DEC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94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A42845-AD5E-4121-B7E2-0F7ECDA09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50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015E-AEBF-46E5-8DA7-0F3E03BC7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6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v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0800000">
            <a:off x="7079162" y="0"/>
            <a:ext cx="2064836" cy="5143500"/>
          </a:xfrm>
          <a:prstGeom prst="rect">
            <a:avLst/>
          </a:prstGeom>
          <a:gradFill>
            <a:gsLst>
              <a:gs pos="100000">
                <a:srgbClr val="8582FF"/>
              </a:gs>
              <a:gs pos="85000">
                <a:srgbClr val="5E79FF"/>
              </a:gs>
              <a:gs pos="0">
                <a:schemeClr val="accent2"/>
              </a:gs>
            </a:gsLst>
            <a:lin ang="5400000" scaled="0"/>
          </a:gra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dirty="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-7437" y="0"/>
            <a:ext cx="7086600" cy="5143500"/>
          </a:xfrm>
          <a:prstGeom prst="rect">
            <a:avLst/>
          </a:prstGeom>
          <a:gradFill>
            <a:gsLst>
              <a:gs pos="100000">
                <a:srgbClr val="8582FF"/>
              </a:gs>
              <a:gs pos="85000">
                <a:srgbClr val="5E79FF"/>
              </a:gs>
              <a:gs pos="0">
                <a:schemeClr val="accent2"/>
              </a:gs>
            </a:gsLst>
            <a:lin ang="5400000" scaled="0"/>
          </a:gra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dirty="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162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F6DA36F3-6450-D24F-9340-43FD32086944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bg2"/>
                </a:solidFill>
              </a:rPr>
              <a:t>/ © 2020 IBM Corporation</a:t>
            </a:r>
          </a:p>
        </p:txBody>
      </p:sp>
      <p:pic>
        <p:nvPicPr>
          <p:cNvPr id="10" name="Picture 9" descr="IBM Talent Management Solutions_White.png">
            <a:extLst>
              <a:ext uri="{FF2B5EF4-FFF2-40B4-BE49-F238E27FC236}">
                <a16:creationId xmlns:a16="http://schemas.microsoft.com/office/drawing/2014/main" id="{7522D8E8-2E10-49A7-8CD2-31969A1B61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32" y="4783886"/>
            <a:ext cx="1577550" cy="140861"/>
          </a:xfrm>
          <a:prstGeom prst="rect">
            <a:avLst/>
          </a:prstGeom>
        </p:spPr>
      </p:pic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CDD928E-2D50-432C-B544-EF7ED67C3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0D44EC3-856A-4782-8992-AD1C15B61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693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129E68C-C99F-4566-9E38-6F32AF6A1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960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F8C8E88-E8FF-46A9-B9A5-67CE4DC40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64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16013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51560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26A5A42-45CE-423D-B378-5F5875C8B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37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37559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818B667-6ED0-46B1-9C2D-A9BDA63A5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87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F2D3753-A7C1-426B-A2DB-09B027A69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569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0CE05120-4778-47D5-B89B-8ED0E1408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41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9C7D1-BB35-4679-91D6-460FBB0B6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8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538893EB-3A53-42E5-B8D6-AE3145DFD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882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1292A8C-430E-4959-A811-F586EA582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ver Slide">
    <p:bg>
      <p:bgPr>
        <a:gradFill>
          <a:gsLst>
            <a:gs pos="0">
              <a:schemeClr val="accent2"/>
            </a:gs>
            <a:gs pos="100000">
              <a:srgbClr val="7D80FF"/>
            </a:gs>
            <a:gs pos="100000">
              <a:schemeClr val="accent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AA352F13-5C80-4DF7-B43A-EB04DFA56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20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547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0810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68293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949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982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36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762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39176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85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1C68D-1E34-4EE9-B853-ABE581AD7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303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92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052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018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726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044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11286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5983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60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823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871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58000" y="4832418"/>
            <a:ext cx="2057400" cy="1371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82880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58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Second level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Third level</a:t>
            </a:r>
          </a:p>
          <a:p>
            <a:pPr marL="0" marR="0" lvl="3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Fourth level</a:t>
            </a:r>
          </a:p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Click to edit Master text styles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Second level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Third level</a:t>
            </a:r>
          </a:p>
          <a:p>
            <a:pPr marL="0" marR="0" lvl="3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Fourth level</a:t>
            </a:r>
          </a:p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E0C8642-9F84-4332-A485-122129AB7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661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4879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7998" y="25717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053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927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75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82880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98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297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content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4600" y="666750"/>
            <a:ext cx="6400800" cy="38242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11202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1/4), blank (3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116488"/>
            <a:ext cx="1828800" cy="34544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405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: title, text (2/4), content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038301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 2: title, text (2/4), quote (2/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950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97280"/>
            <a:ext cx="1828800" cy="3502152"/>
          </a:xfrm>
        </p:spPr>
        <p:txBody>
          <a:bodyPr/>
          <a:lstStyle>
            <a:lvl1pPr>
              <a:defRPr sz="16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14600" y="1124712"/>
            <a:ext cx="1828800" cy="3456432"/>
          </a:xfrm>
        </p:spPr>
        <p:txBody>
          <a:bodyPr/>
          <a:lstStyle>
            <a:lvl1pPr>
              <a:defRPr sz="1400"/>
            </a:lvl1pPr>
            <a:lvl2pPr marL="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00392" y="1090961"/>
            <a:ext cx="4215008" cy="3456432"/>
          </a:xfrm>
        </p:spPr>
        <p:txBody>
          <a:bodyPr/>
          <a:lstStyle>
            <a:lvl1pPr marL="117475" indent="-117475">
              <a:tabLst/>
              <a:defRPr sz="2400"/>
            </a:lvl1pPr>
            <a:lvl2pPr marL="0" indent="0"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4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54480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568860C3-A0C0-44FC-87AC-0E5ADC7B9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042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92024"/>
            <a:ext cx="1828800" cy="440899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2514600" y="225425"/>
            <a:ext cx="6400800" cy="459740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367672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5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710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4300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 sz="1100"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46584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bm sign-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74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9" y="203781"/>
            <a:ext cx="4114801" cy="4479344"/>
          </a:xfrm>
        </p:spPr>
        <p:txBody>
          <a:bodyPr/>
          <a:lstStyle>
            <a:lvl1pPr>
              <a:lnSpc>
                <a:spcPct val="90000"/>
              </a:lnSpc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811" y="4705350"/>
            <a:ext cx="521589" cy="211455"/>
          </a:xfrm>
          <a:prstGeom prst="rect">
            <a:avLst/>
          </a:prstGeom>
        </p:spPr>
      </p:pic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8067EDD2-686F-479F-918B-996A1B7BE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1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3752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845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with page 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855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28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 marL="173038" indent="-173038">
              <a:spcBef>
                <a:spcPts val="0"/>
              </a:spcBef>
              <a:tabLst/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00600" y="1123950"/>
            <a:ext cx="4114800" cy="3584448"/>
          </a:xfrm>
        </p:spPr>
        <p:txBody>
          <a:bodyPr/>
          <a:lstStyle>
            <a:lvl1pPr marL="0" indent="0">
              <a:spcBef>
                <a:spcPts val="0"/>
              </a:spcBef>
              <a:tabLst>
                <a:tab pos="3940175" algn="dec"/>
              </a:tabLs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4023360" algn="r"/>
              </a:tabLst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5988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050685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11555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95690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, number, half-image (blee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0312"/>
            <a:ext cx="4114800" cy="1003807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554480"/>
            <a:ext cx="4114800" cy="3108960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96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B4A5F2F-4AAD-4D31-B3CE-23C13EE11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557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24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5187462" cy="4520805"/>
          </a:xfrm>
        </p:spPr>
        <p:txBody>
          <a:bodyPr/>
          <a:lstStyle>
            <a:lvl1pPr marL="117475" indent="-117475"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803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43280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493776"/>
            <a:ext cx="4114800" cy="4199730"/>
          </a:xfrm>
        </p:spPr>
        <p:txBody>
          <a:bodyPr/>
          <a:lstStyle>
            <a:lvl1pPr>
              <a:spcBef>
                <a:spcPts val="1100"/>
              </a:spcBef>
              <a:spcAft>
                <a:spcPts val="0"/>
              </a:spcAft>
              <a:defRPr/>
            </a:lvl1pPr>
            <a:lvl2pPr>
              <a:spcBef>
                <a:spcPts val="1100"/>
              </a:spcBef>
              <a:defRPr/>
            </a:lvl2pPr>
            <a:lvl3pPr>
              <a:spcBef>
                <a:spcPts val="1100"/>
              </a:spcBef>
              <a:defRPr/>
            </a:lvl3pPr>
            <a:lvl4pPr>
              <a:spcBef>
                <a:spcPts val="1100"/>
              </a:spcBef>
              <a:defRPr/>
            </a:lvl4pPr>
            <a:lvl5pPr>
              <a:spcBef>
                <a:spcPts val="11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0563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1382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959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28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00600" y="1124712"/>
            <a:ext cx="4114800" cy="3585845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95575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70"/>
            <a:ext cx="4114800" cy="358965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70"/>
            <a:ext cx="4114800" cy="358965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87889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(two columns, different text siz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502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28600" y="995518"/>
            <a:ext cx="4114800" cy="368760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800600" y="1116648"/>
            <a:ext cx="4114800" cy="356647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8629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four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6400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3469"/>
            <a:ext cx="1828800" cy="358965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3469"/>
            <a:ext cx="1828800" cy="358965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758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"/>
            <a:ext cx="4114800" cy="6400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58584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4749764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columns), half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79"/>
            <a:ext cx="1828800" cy="3585845"/>
          </a:xfrm>
        </p:spPr>
        <p:txBody>
          <a:bodyPr/>
          <a:lstStyle>
            <a:lvl1pPr>
              <a:spcBef>
                <a:spcPts val="1100"/>
              </a:spcBef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514600" y="1097279"/>
            <a:ext cx="1828800" cy="35858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5255754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two narrow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086600" y="1097280"/>
            <a:ext cx="1828800" cy="3501445"/>
          </a:xfrm>
        </p:spPr>
        <p:txBody>
          <a:bodyPr/>
          <a:lstStyle>
            <a:lvl1pPr>
              <a:defRPr sz="1600"/>
            </a:lvl1pPr>
            <a:lvl2pPr marL="0" indent="0">
              <a:spcBef>
                <a:spcPts val="1100"/>
              </a:spcBef>
              <a:buFontTx/>
              <a:buNone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9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5176"/>
            <a:ext cx="8686800" cy="4473575"/>
          </a:xfrm>
        </p:spPr>
        <p:txBody>
          <a:bodyPr/>
          <a:lstStyle>
            <a:lvl1pPr>
              <a:lnSpc>
                <a:spcPct val="90000"/>
              </a:lnSpc>
              <a:defRPr sz="9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F81BB47-EE99-4F69-A278-FE97C93E5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713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, title, text (dar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err="1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3272"/>
            <a:ext cx="4114800" cy="35661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00600" y="1124712"/>
            <a:ext cx="4114800" cy="350144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spcBef>
                <a:spcPts val="1100"/>
              </a:spcBef>
              <a:buFontTx/>
              <a:buNone/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201168"/>
            <a:ext cx="4114800" cy="300037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2889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26064124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alf-blank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028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266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381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816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sight, text,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28600" y="192024"/>
            <a:ext cx="4114800" cy="300037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28600" y="1097280"/>
            <a:ext cx="4114800" cy="348873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81206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3 med, 2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4572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4572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8000" y="0"/>
            <a:ext cx="2286000" cy="2571750"/>
          </a:xfrm>
          <a:solidFill>
            <a:schemeClr val="tx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4572000" y="0"/>
            <a:ext cx="2286000" cy="2571750"/>
          </a:xfrm>
          <a:solidFill>
            <a:schemeClr val="tx2">
              <a:lumMod val="50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4571999" cy="2571751"/>
          </a:xfrm>
          <a:solidFill>
            <a:schemeClr val="accent2"/>
          </a:solidFill>
        </p:spPr>
        <p:txBody>
          <a:bodyPr lIns="228600" tIns="201168" rIns="228600" bIns="22860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0756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1 large, 4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857998" y="2571750"/>
            <a:ext cx="2286000" cy="2571750"/>
          </a:xfrm>
          <a:solidFill>
            <a:schemeClr val="accent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2286000" y="2571750"/>
            <a:ext cx="2286000" cy="257175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4572001" y="2571750"/>
            <a:ext cx="2285997" cy="257175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>
          <a:xfrm>
            <a:off x="0" y="2571750"/>
            <a:ext cx="2286000" cy="2571750"/>
          </a:xfrm>
          <a:solidFill>
            <a:schemeClr val="bg1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2571751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491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290639"/>
          </a:xfrm>
          <a:solidFill>
            <a:schemeClr val="tx1"/>
          </a:solidFill>
        </p:spPr>
        <p:txBody>
          <a:bodyPr lIns="228600" tIns="201168" rIns="228600" bIns="228600"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866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black box) over image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2857500"/>
            <a:ext cx="2286000" cy="2286000"/>
          </a:xfrm>
          <a:solidFill>
            <a:schemeClr val="tx1"/>
          </a:solidFill>
        </p:spPr>
        <p:txBody>
          <a:bodyPr lIns="228600" tIns="155448" rIns="228600" bIns="228600"/>
          <a:lstStyle>
            <a:lvl1pPr>
              <a:defRPr>
                <a:solidFill>
                  <a:schemeClr val="bg2"/>
                </a:solidFill>
              </a:defRPr>
            </a:lvl1pPr>
            <a:lvl2pPr>
              <a:defRPr sz="1000">
                <a:solidFill>
                  <a:schemeClr val="bg2"/>
                </a:solidFill>
              </a:defRPr>
            </a:lvl2pPr>
            <a:lvl3pPr>
              <a:defRPr sz="1000">
                <a:solidFill>
                  <a:schemeClr val="bg2"/>
                </a:solidFill>
              </a:defRPr>
            </a:lvl3pPr>
            <a:lvl4pPr>
              <a:defRPr sz="1000">
                <a:solidFill>
                  <a:schemeClr val="bg2"/>
                </a:solidFill>
              </a:defRPr>
            </a:lvl4pPr>
            <a:lvl5pPr>
              <a:defRPr sz="1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0593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xes (4 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0" y="-1"/>
            <a:ext cx="2286000" cy="5143500"/>
          </a:xfrm>
          <a:solidFill>
            <a:schemeClr val="tx1"/>
          </a:solidFill>
        </p:spPr>
        <p:txBody>
          <a:bodyPr lIns="228600" tIns="182880" rIns="228600" bIns="228600"/>
          <a:lstStyle>
            <a:lvl1pPr>
              <a:defRPr sz="16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2286000" y="0"/>
            <a:ext cx="2286000" cy="5143500"/>
          </a:xfrm>
          <a:solidFill>
            <a:schemeClr val="accent2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1"/>
          </p:nvPr>
        </p:nvSpPr>
        <p:spPr>
          <a:xfrm>
            <a:off x="4572000" y="0"/>
            <a:ext cx="2286000" cy="5143500"/>
          </a:xfrm>
          <a:solidFill>
            <a:schemeClr val="accent3"/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2"/>
          </p:nvPr>
        </p:nvSpPr>
        <p:spPr>
          <a:xfrm>
            <a:off x="6858000" y="0"/>
            <a:ext cx="2286000" cy="5143500"/>
          </a:xfrm>
          <a:solidFill>
            <a:schemeClr val="tx2">
              <a:lumMod val="75000"/>
            </a:schemeClr>
          </a:solidFill>
        </p:spPr>
        <p:txBody>
          <a:bodyPr lIns="228600" tIns="192024" rIns="228600" bIns="228600"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100">
                <a:solidFill>
                  <a:schemeClr val="bg2"/>
                </a:solidFill>
              </a:defRPr>
            </a:lvl2pPr>
            <a:lvl3pPr>
              <a:defRPr sz="11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26" Type="http://schemas.openxmlformats.org/officeDocument/2006/relationships/slideLayout" Target="../slideLayouts/slideLayout64.xml"/><Relationship Id="rId21" Type="http://schemas.openxmlformats.org/officeDocument/2006/relationships/slideLayout" Target="../slideLayouts/slideLayout59.xml"/><Relationship Id="rId34" Type="http://schemas.openxmlformats.org/officeDocument/2006/relationships/slideLayout" Target="../slideLayouts/slideLayout72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slideLayout" Target="../slideLayouts/slideLayout63.xml"/><Relationship Id="rId33" Type="http://schemas.openxmlformats.org/officeDocument/2006/relationships/slideLayout" Target="../slideLayouts/slideLayout71.xml"/><Relationship Id="rId38" Type="http://schemas.openxmlformats.org/officeDocument/2006/relationships/image" Target="../media/image2.png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29" Type="http://schemas.openxmlformats.org/officeDocument/2006/relationships/slideLayout" Target="../slideLayouts/slideLayout67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slideLayout" Target="../slideLayouts/slideLayout62.xml"/><Relationship Id="rId32" Type="http://schemas.openxmlformats.org/officeDocument/2006/relationships/slideLayout" Target="../slideLayouts/slideLayout70.xml"/><Relationship Id="rId37" Type="http://schemas.openxmlformats.org/officeDocument/2006/relationships/theme" Target="../theme/theme2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slideLayout" Target="../slideLayouts/slideLayout61.xml"/><Relationship Id="rId28" Type="http://schemas.openxmlformats.org/officeDocument/2006/relationships/slideLayout" Target="../slideLayouts/slideLayout66.xml"/><Relationship Id="rId36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31" Type="http://schemas.openxmlformats.org/officeDocument/2006/relationships/slideLayout" Target="../slideLayouts/slideLayout69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Relationship Id="rId27" Type="http://schemas.openxmlformats.org/officeDocument/2006/relationships/slideLayout" Target="../slideLayouts/slideLayout65.xml"/><Relationship Id="rId30" Type="http://schemas.openxmlformats.org/officeDocument/2006/relationships/slideLayout" Target="../slideLayouts/slideLayout68.xml"/><Relationship Id="rId35" Type="http://schemas.openxmlformats.org/officeDocument/2006/relationships/slideLayout" Target="../slideLayouts/slideLayout73.xml"/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21" Type="http://schemas.openxmlformats.org/officeDocument/2006/relationships/slideLayout" Target="../slideLayouts/slideLayout95.xml"/><Relationship Id="rId34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slideLayout" Target="../slideLayouts/slideLayout106.xml"/><Relationship Id="rId37" Type="http://schemas.openxmlformats.org/officeDocument/2006/relationships/image" Target="../media/image2.png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36" Type="http://schemas.openxmlformats.org/officeDocument/2006/relationships/theme" Target="../theme/theme3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slideLayout" Target="../slideLayouts/slideLayout104.xml"/><Relationship Id="rId35" Type="http://schemas.openxmlformats.org/officeDocument/2006/relationships/slideLayout" Target="../slideLayouts/slideLayout109.xml"/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BAFCBDC9-B974-824E-8D59-79650130831B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bg2"/>
                </a:solidFill>
              </a:rPr>
              <a:t>/ © 2020 IBM Corporation</a:t>
            </a:r>
          </a:p>
        </p:txBody>
      </p:sp>
      <p:pic>
        <p:nvPicPr>
          <p:cNvPr id="8" name="Picture 7" descr="IBM Talent Management Solutions_White.png">
            <a:extLst>
              <a:ext uri="{FF2B5EF4-FFF2-40B4-BE49-F238E27FC236}">
                <a16:creationId xmlns:a16="http://schemas.microsoft.com/office/drawing/2014/main" id="{84C9555D-561D-4E23-AE4C-DEF5E4652409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32" y="4783886"/>
            <a:ext cx="1577550" cy="140861"/>
          </a:xfrm>
          <a:prstGeom prst="rect">
            <a:avLst/>
          </a:prstGeom>
        </p:spPr>
      </p:pic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3BE5053-B4A1-45D8-8BA3-E8C278607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826" r:id="rId2"/>
    <p:sldLayoutId id="2147483828" r:id="rId3"/>
    <p:sldLayoutId id="2147483827" r:id="rId4"/>
    <p:sldLayoutId id="2147483674" r:id="rId5"/>
    <p:sldLayoutId id="2147483819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  <p:sldLayoutId id="2147483690" r:id="rId21"/>
    <p:sldLayoutId id="2147483691" r:id="rId22"/>
    <p:sldLayoutId id="2147483692" r:id="rId23"/>
    <p:sldLayoutId id="2147483693" r:id="rId24"/>
    <p:sldLayoutId id="2147483694" r:id="rId25"/>
    <p:sldLayoutId id="2147483695" r:id="rId26"/>
    <p:sldLayoutId id="2147483696" r:id="rId27"/>
    <p:sldLayoutId id="2147483697" r:id="rId28"/>
    <p:sldLayoutId id="2147483698" r:id="rId29"/>
    <p:sldLayoutId id="2147483699" r:id="rId30"/>
    <p:sldLayoutId id="2147483700" r:id="rId31"/>
    <p:sldLayoutId id="2147483701" r:id="rId32"/>
    <p:sldLayoutId id="2147483702" r:id="rId33"/>
    <p:sldLayoutId id="2147483703" r:id="rId34"/>
    <p:sldLayoutId id="2147483704" r:id="rId35"/>
    <p:sldLayoutId id="2147483705" r:id="rId36"/>
    <p:sldLayoutId id="2147483822" r:id="rId37"/>
    <p:sldLayoutId id="2147483707" r:id="rId3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2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838E5AAC-B6E5-CE43-B95E-C10DD5F3FC1A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tx1"/>
                </a:solidFill>
              </a:rPr>
              <a:t>/ © 2020 IBM Corporation</a:t>
            </a:r>
          </a:p>
        </p:txBody>
      </p:sp>
      <p:pic>
        <p:nvPicPr>
          <p:cNvPr id="9" name="Picture 8" descr="IBM Talent Management Solutions.png">
            <a:extLst>
              <a:ext uri="{FF2B5EF4-FFF2-40B4-BE49-F238E27FC236}">
                <a16:creationId xmlns:a16="http://schemas.microsoft.com/office/drawing/2014/main" id="{328C194F-0C3E-4730-B080-A023B28B04FE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378" y="4781078"/>
            <a:ext cx="1536104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3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829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  <p:sldLayoutId id="2147483765" r:id="rId21"/>
    <p:sldLayoutId id="2147483766" r:id="rId22"/>
    <p:sldLayoutId id="2147483767" r:id="rId23"/>
    <p:sldLayoutId id="2147483768" r:id="rId24"/>
    <p:sldLayoutId id="2147483769" r:id="rId25"/>
    <p:sldLayoutId id="2147483770" r:id="rId26"/>
    <p:sldLayoutId id="2147483771" r:id="rId27"/>
    <p:sldLayoutId id="2147483772" r:id="rId28"/>
    <p:sldLayoutId id="2147483773" r:id="rId29"/>
    <p:sldLayoutId id="2147483774" r:id="rId30"/>
    <p:sldLayoutId id="2147483775" r:id="rId31"/>
    <p:sldLayoutId id="2147483776" r:id="rId32"/>
    <p:sldLayoutId id="2147483777" r:id="rId33"/>
    <p:sldLayoutId id="2147483778" r:id="rId34"/>
    <p:sldLayoutId id="2147483824" r:id="rId35"/>
    <p:sldLayoutId id="2147483780" r:id="rId36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4114800" cy="4491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192024"/>
            <a:ext cx="4114800" cy="4500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aseline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D0BE6F14-FF48-0F4F-A8AA-2E3F25371E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74A8DE0E-4643-AB48-8185-8191FC0DAAB5}"/>
              </a:ext>
            </a:extLst>
          </p:cNvPr>
          <p:cNvSpPr txBox="1">
            <a:spLocks/>
          </p:cNvSpPr>
          <p:nvPr userDrawn="1"/>
        </p:nvSpPr>
        <p:spPr>
          <a:xfrm>
            <a:off x="1687482" y="4783886"/>
            <a:ext cx="2520000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dirty="0">
                <a:solidFill>
                  <a:schemeClr val="tx1"/>
                </a:solidFill>
              </a:rPr>
              <a:t>/ © 2020 IBM Corporation</a:t>
            </a:r>
          </a:p>
        </p:txBody>
      </p:sp>
      <p:pic>
        <p:nvPicPr>
          <p:cNvPr id="9" name="Picture 8" descr="IBM Talent Management Solutions.png">
            <a:extLst>
              <a:ext uri="{FF2B5EF4-FFF2-40B4-BE49-F238E27FC236}">
                <a16:creationId xmlns:a16="http://schemas.microsoft.com/office/drawing/2014/main" id="{4D8059F2-CDC4-4946-8AB4-4BF06486FCAF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378" y="4781078"/>
            <a:ext cx="1536104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817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  <p:sldLayoutId id="2147483798" r:id="rId17"/>
    <p:sldLayoutId id="2147483799" r:id="rId18"/>
    <p:sldLayoutId id="2147483800" r:id="rId19"/>
    <p:sldLayoutId id="2147483801" r:id="rId20"/>
    <p:sldLayoutId id="2147483802" r:id="rId21"/>
    <p:sldLayoutId id="2147483803" r:id="rId22"/>
    <p:sldLayoutId id="2147483804" r:id="rId23"/>
    <p:sldLayoutId id="2147483805" r:id="rId24"/>
    <p:sldLayoutId id="2147483806" r:id="rId25"/>
    <p:sldLayoutId id="2147483807" r:id="rId26"/>
    <p:sldLayoutId id="2147483808" r:id="rId27"/>
    <p:sldLayoutId id="2147483809" r:id="rId28"/>
    <p:sldLayoutId id="2147483810" r:id="rId29"/>
    <p:sldLayoutId id="2147483811" r:id="rId30"/>
    <p:sldLayoutId id="2147483812" r:id="rId31"/>
    <p:sldLayoutId id="2147483813" r:id="rId32"/>
    <p:sldLayoutId id="2147483814" r:id="rId33"/>
    <p:sldLayoutId id="2147483825" r:id="rId34"/>
    <p:sldLayoutId id="2147483816" r:id="rId35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100"/>
        </a:spcBef>
        <a:buFont typeface="Arial"/>
        <a:buNone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173038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3968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•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625475" indent="-168275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–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803275" indent="-173038" algn="l" defTabSz="457200" rtl="0" eaLnBrk="1" latinLnBrk="0" hangingPunct="1">
        <a:lnSpc>
          <a:spcPct val="100000"/>
        </a:lnSpc>
        <a:spcBef>
          <a:spcPts val="1100"/>
        </a:spcBef>
        <a:spcAft>
          <a:spcPts val="0"/>
        </a:spcAft>
        <a:buFont typeface="Arial"/>
        <a:buChar char="»"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96">
          <p15:clr>
            <a:srgbClr val="F26B43"/>
          </p15:clr>
        </p15:guide>
        <p15:guide id="2" orient="horz" pos="1619">
          <p15:clr>
            <a:srgbClr val="F26B43"/>
          </p15:clr>
        </p15:guide>
        <p15:guide id="3" orient="horz" pos="1216">
          <p15:clr>
            <a:srgbClr val="F26B43"/>
          </p15:clr>
        </p15:guide>
        <p15:guide id="5" orient="horz" pos="813">
          <p15:clr>
            <a:srgbClr val="F26B43"/>
          </p15:clr>
        </p15:guide>
        <p15:guide id="7" orient="horz" pos="2022">
          <p15:clr>
            <a:srgbClr val="F26B43"/>
          </p15:clr>
        </p15:guide>
        <p15:guide id="8" orient="horz" pos="2426">
          <p15:clr>
            <a:srgbClr val="F26B43"/>
          </p15:clr>
        </p15:guide>
        <p15:guide id="9" orient="horz" pos="2829">
          <p15:clr>
            <a:srgbClr val="F26B43"/>
          </p15:clr>
        </p15:guide>
        <p15:guide id="11" pos="2880">
          <p15:clr>
            <a:srgbClr val="F26B43"/>
          </p15:clr>
        </p15:guide>
        <p15:guide id="13" pos="2736">
          <p15:clr>
            <a:srgbClr val="F26B43"/>
          </p15:clr>
        </p15:guide>
        <p15:guide id="15" pos="1584">
          <p15:clr>
            <a:srgbClr val="F26B43"/>
          </p15:clr>
        </p15:guide>
        <p15:guide id="17" pos="1440">
          <p15:clr>
            <a:srgbClr val="F26B43"/>
          </p15:clr>
        </p15:guide>
        <p15:guide id="20" pos="3024">
          <p15:clr>
            <a:srgbClr val="F26B43"/>
          </p15:clr>
        </p15:guide>
        <p15:guide id="22" pos="4320">
          <p15:clr>
            <a:srgbClr val="F26B43"/>
          </p15:clr>
        </p15:guide>
        <p15:guide id="24" pos="144">
          <p15:clr>
            <a:srgbClr val="F26B43"/>
          </p15:clr>
        </p15:guide>
        <p15:guide id="26" pos="5616">
          <p15:clr>
            <a:srgbClr val="F26B43"/>
          </p15:clr>
        </p15:guide>
        <p15:guide id="27" orient="horz" pos="142">
          <p15:clr>
            <a:srgbClr val="F26B43"/>
          </p15:clr>
        </p15:guide>
        <p15:guide id="31" pos="4176">
          <p15:clr>
            <a:srgbClr val="F26B43"/>
          </p15:clr>
        </p15:guide>
        <p15:guide id="32" pos="4464">
          <p15:clr>
            <a:srgbClr val="F26B43"/>
          </p15:clr>
        </p15:guide>
        <p15:guide id="34" orient="horz" pos="3098">
          <p15:clr>
            <a:srgbClr val="F26B43"/>
          </p15:clr>
        </p15:guide>
        <p15:guide id="35" orient="horz" pos="420">
          <p15:clr>
            <a:srgbClr val="F26B43"/>
          </p15:clr>
        </p15:guide>
        <p15:guide id="36" orient="horz" pos="7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support/knowledgecenter/SSEUFV/16_InterviewManagement/top.html" TargetMode="External"/><Relationship Id="rId2" Type="http://schemas.openxmlformats.org/officeDocument/2006/relationships/hyperlink" Target="https://www.ibm.com/support/knowledgecenter/en/SSEUFV/16_InterviewManagement/1_CreateAndManageInterviews.html#Onboard_Login_and_Navigation_eLearning__12" TargetMode="External"/><Relationship Id="rId1" Type="http://schemas.openxmlformats.org/officeDocument/2006/relationships/slideLayout" Target="../slideLayouts/slideLayout62.xml"/><Relationship Id="rId4" Type="http://schemas.openxmlformats.org/officeDocument/2006/relationships/hyperlink" Target="https://www.ibm.com/support/knowledgecenter/SSEUFV/7_Reporting/2_TheMetricsDashboard/4_ExampleVisualizations.html?view=kc#ID-1122-00000002__1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599" y="203781"/>
            <a:ext cx="8146775" cy="4479344"/>
          </a:xfrm>
        </p:spPr>
        <p:txBody>
          <a:bodyPr/>
          <a:lstStyle/>
          <a:p>
            <a:r>
              <a:rPr lang="en-US" dirty="0"/>
              <a:t>Interview Manager Rescheduling</a:t>
            </a:r>
            <a:br>
              <a:rPr lang="en-US" dirty="0"/>
            </a:br>
            <a:r>
              <a:rPr lang="en-US" dirty="0"/>
              <a:t>IBM Kenexa BrassRing on Cloud</a:t>
            </a:r>
            <a:br>
              <a:rPr lang="en-US" dirty="0"/>
            </a:br>
            <a:br>
              <a:rPr lang="en-US" dirty="0"/>
            </a:br>
            <a:r>
              <a:rPr lang="en-US" sz="1600" b="0" dirty="0"/>
              <a:t>—</a:t>
            </a:r>
            <a:br>
              <a:rPr lang="en-US" b="0" dirty="0"/>
            </a:br>
            <a:r>
              <a:rPr lang="en-US" sz="1800" b="1" dirty="0"/>
              <a:t>Client Training and Enablement Session</a:t>
            </a:r>
            <a:br>
              <a:rPr lang="en-US" b="0" dirty="0"/>
            </a:br>
            <a:r>
              <a:rPr lang="en-US" sz="1600" b="1" dirty="0">
                <a:latin typeface="IBM Plex Sans SemiBold" panose="020B0503050000000000" pitchFamily="34" charset="77"/>
              </a:rPr>
              <a:t>IBM Talent Management Solutions</a:t>
            </a:r>
            <a:br>
              <a:rPr lang="en-US" sz="1600" b="0" dirty="0"/>
            </a:br>
            <a:r>
              <a:rPr lang="en-US" sz="1600" dirty="0">
                <a:latin typeface="IBM Plex Sans" charset="0"/>
              </a:rPr>
              <a:t>October 27</a:t>
            </a:r>
            <a:r>
              <a:rPr lang="en-US" sz="1600" baseline="30000" dirty="0">
                <a:latin typeface="IBM Plex Sans" charset="0"/>
              </a:rPr>
              <a:t>th</a:t>
            </a:r>
            <a:r>
              <a:rPr lang="en-US" sz="1600" dirty="0">
                <a:latin typeface="IBM Plex Sans" charset="0"/>
              </a:rPr>
              <a:t>, 2020</a:t>
            </a:r>
            <a:endParaRPr lang="en-US" sz="1600" i="1" dirty="0"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28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Ask Candidate First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7F90343-F5E9-451E-9A86-9AC13A74B9E1}"/>
              </a:ext>
            </a:extLst>
          </p:cNvPr>
          <p:cNvSpPr txBox="1">
            <a:spLocks/>
          </p:cNvSpPr>
          <p:nvPr/>
        </p:nvSpPr>
        <p:spPr>
          <a:xfrm>
            <a:off x="119565" y="835094"/>
            <a:ext cx="4672128" cy="395562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Selecting </a:t>
            </a:r>
            <a:r>
              <a:rPr lang="en-US" sz="1200" b="1" dirty="0"/>
              <a:t>Reschedule Interview</a:t>
            </a:r>
            <a:r>
              <a:rPr lang="en-US" sz="1200" dirty="0"/>
              <a:t> in any of the screens displays the </a:t>
            </a:r>
            <a:r>
              <a:rPr lang="en-US" sz="1200" b="1" dirty="0"/>
              <a:t>appropriate “Reschedule Interview” </a:t>
            </a:r>
            <a:r>
              <a:rPr lang="en-US" sz="1200" dirty="0"/>
              <a:t>page depending upon the Interview Status.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On the </a:t>
            </a:r>
            <a:r>
              <a:rPr lang="en-US" sz="1200" b="1" dirty="0"/>
              <a:t>Reschedule Interview </a:t>
            </a:r>
            <a:r>
              <a:rPr lang="en-US" sz="1200" dirty="0"/>
              <a:t>screen, 2 workflows can be followed:</a:t>
            </a:r>
          </a:p>
          <a:p>
            <a:pPr marL="344488" lvl="1" indent="-171450">
              <a:buFont typeface="Arial" panose="020B0604020202020204" pitchFamily="34" charset="0"/>
              <a:buChar char="•"/>
            </a:pPr>
            <a:r>
              <a:rPr lang="en-US" sz="1050" b="1" dirty="0"/>
              <a:t>Reschedule the interview by selecting a new timeslot</a:t>
            </a:r>
          </a:p>
          <a:p>
            <a:pPr marL="344488" lvl="1" indent="-171450">
              <a:buFont typeface="Arial" panose="020B0604020202020204" pitchFamily="34" charset="0"/>
              <a:buChar char="•"/>
            </a:pPr>
            <a:r>
              <a:rPr lang="en-US" sz="1050" b="1" dirty="0"/>
              <a:t>Restart the process by requesting updated candidate availability</a:t>
            </a: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interviewer name, interview duration, time slots, can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Details like the type of interview, and schedule type </a:t>
            </a:r>
            <a:r>
              <a:rPr lang="en-US" sz="1200" u="sng" dirty="0"/>
              <a:t>cannot</a:t>
            </a:r>
            <a:r>
              <a:rPr lang="en-US" sz="1200" dirty="0"/>
              <a:t>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Based on the changes made to the interview schedule, a communication must be sent to the impacted interviewers and candidates.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Similarly, based on the actions taken by the user, alert messages are displayed to the user on screen.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59518-A674-4737-81FD-67CCD20B2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419" y="835094"/>
            <a:ext cx="2668016" cy="21605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6545BB-2E2B-4AC3-BE85-442C52904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419" y="3714201"/>
            <a:ext cx="3121741" cy="14292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34E1DA-6888-481C-9F63-5449C1114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2198" y="2141339"/>
            <a:ext cx="3261800" cy="157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66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00" y="98124"/>
            <a:ext cx="8686800" cy="4473575"/>
          </a:xfrm>
        </p:spPr>
        <p:txBody>
          <a:bodyPr/>
          <a:lstStyle/>
          <a:p>
            <a:pPr>
              <a:lnSpc>
                <a:spcPts val="10200"/>
              </a:lnSpc>
            </a:pPr>
            <a: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  <a:t>Demo</a:t>
            </a:r>
            <a:b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</a:br>
            <a:r>
              <a:rPr lang="en-US" b="0" dirty="0">
                <a:solidFill>
                  <a:schemeClr val="accent2"/>
                </a:solidFill>
                <a:latin typeface="IBM Plex Sans Light" charset="0"/>
                <a:ea typeface="IBM Plex Sans Light" charset="0"/>
                <a:cs typeface="IBM Plex Sans Light" charset="0"/>
              </a:rPr>
              <a:t>–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42AAC1-E98D-4358-A796-75887F2DB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BE6F14-FF48-0F4F-A8AA-2E3F25371E4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52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52697-D16B-43CD-99AB-8239150170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338" y="1269758"/>
            <a:ext cx="8558711" cy="3607042"/>
          </a:xfrm>
        </p:spPr>
        <p:txBody>
          <a:bodyPr/>
          <a:lstStyle/>
          <a:p>
            <a:r>
              <a:rPr lang="en-US" sz="1800" dirty="0">
                <a:latin typeface="IBM Plex Sans" panose="020B0503050000000000" pitchFamily="34" charset="0"/>
              </a:rPr>
              <a:t>Rescheduling for Schedule Type:  </a:t>
            </a:r>
            <a:r>
              <a:rPr lang="en-US" sz="1800" b="1" dirty="0">
                <a:latin typeface="IBM Plex Sans" panose="020B0503050000000000" pitchFamily="34" charset="0"/>
              </a:rPr>
              <a:t>Verify interviewer availability first</a:t>
            </a:r>
            <a:r>
              <a:rPr lang="en-US" sz="1800" dirty="0">
                <a:latin typeface="IBM Plex Sans" panose="020B0503050000000000" pitchFamily="34" charset="0"/>
              </a:rPr>
              <a:t> </a:t>
            </a:r>
          </a:p>
          <a:p>
            <a:endParaRPr lang="en-US" sz="1800" dirty="0">
              <a:latin typeface="IBM Plex Sans" panose="020B0503050000000000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Rescheduling can be done from the section level button on the </a:t>
            </a:r>
            <a:r>
              <a:rPr lang="en-US" sz="1800" b="1" dirty="0"/>
              <a:t>Interview details</a:t>
            </a:r>
            <a:r>
              <a:rPr lang="en-US" sz="1800" dirty="0"/>
              <a:t> page, </a:t>
            </a:r>
            <a:r>
              <a:rPr lang="en-US" sz="1800" b="1" dirty="0"/>
              <a:t>Card level action </a:t>
            </a:r>
            <a:r>
              <a:rPr lang="en-US" sz="1800" dirty="0"/>
              <a:t>or </a:t>
            </a:r>
            <a:r>
              <a:rPr lang="en-US" sz="1800" b="1" dirty="0"/>
              <a:t>grid level action</a:t>
            </a:r>
            <a:r>
              <a:rPr lang="en-US" sz="1800" dirty="0"/>
              <a:t> on the interview listing page.</a:t>
            </a:r>
            <a:endParaRPr lang="en-I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For interviews meeting the criteria, a Reschedule Interview button is displayed in the Interview details section.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200" i="1" dirty="0"/>
              <a:t>*Rescheduling for this Schedule Type is available only in staging as of today. It will be released to production in a future release. Watch for updates in our Release Notes!</a:t>
            </a:r>
            <a:endParaRPr lang="en-US" sz="1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D0290D3-416B-4777-A02E-D6AFBB83D1EE}"/>
              </a:ext>
            </a:extLst>
          </p:cNvPr>
          <p:cNvSpPr txBox="1">
            <a:spLocks/>
          </p:cNvSpPr>
          <p:nvPr/>
        </p:nvSpPr>
        <p:spPr>
          <a:xfrm>
            <a:off x="223338" y="81026"/>
            <a:ext cx="8730162" cy="9032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accent2"/>
                </a:solidFill>
              </a:rPr>
              <a:t>Reschedule Interviews: Verify interviewer availability first </a:t>
            </a:r>
            <a:r>
              <a:rPr lang="en-US" sz="2400" b="1" i="1" dirty="0">
                <a:solidFill>
                  <a:schemeClr val="accent2"/>
                </a:solidFill>
              </a:rPr>
              <a:t>(Available in Staging Only)</a:t>
            </a:r>
          </a:p>
        </p:txBody>
      </p:sp>
    </p:spTree>
    <p:extLst>
      <p:ext uri="{BB962C8B-B14F-4D97-AF65-F5344CB8AC3E}">
        <p14:creationId xmlns:p14="http://schemas.microsoft.com/office/powerpoint/2010/main" val="182000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Verify interviewer availability first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D66FD6F-E67F-4EE3-8EFE-38EC3B9218FE}"/>
              </a:ext>
            </a:extLst>
          </p:cNvPr>
          <p:cNvSpPr txBox="1">
            <a:spLocks/>
          </p:cNvSpPr>
          <p:nvPr/>
        </p:nvSpPr>
        <p:spPr>
          <a:xfrm>
            <a:off x="104313" y="1046922"/>
            <a:ext cx="4189189" cy="409578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IBM Plex Sans" panose="020B0503050000000000" pitchFamily="34" charset="0"/>
              </a:rPr>
              <a:t>Rescheduling is </a:t>
            </a:r>
            <a:r>
              <a:rPr lang="en-US" b="1" dirty="0">
                <a:latin typeface="IBM Plex Sans" panose="020B0503050000000000" pitchFamily="34" charset="0"/>
              </a:rPr>
              <a:t>available</a:t>
            </a:r>
            <a:r>
              <a:rPr lang="en-US" dirty="0">
                <a:latin typeface="IBM Plex Sans" panose="020B0503050000000000" pitchFamily="34" charset="0"/>
              </a:rPr>
              <a:t> in the following statuses:</a:t>
            </a:r>
            <a:endParaRPr lang="en-US" sz="1800" dirty="0">
              <a:latin typeface="IBM Plex Sans" panose="020B0503050000000000" pitchFamily="34" charset="0"/>
            </a:endParaRP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received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declined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Pending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Sent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Invitation Accepted -Candidate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Interviewer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Interview Scheduled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requested</a:t>
            </a:r>
          </a:p>
          <a:p>
            <a:pPr lvl="2" indent="0">
              <a:spcBef>
                <a:spcPts val="600"/>
              </a:spcBef>
              <a:buNone/>
            </a:pPr>
            <a:endParaRPr lang="en-IN" sz="11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AAE8713-70D8-49A4-A9C8-6F87CB3E8C4E}"/>
              </a:ext>
            </a:extLst>
          </p:cNvPr>
          <p:cNvSpPr txBox="1">
            <a:spLocks/>
          </p:cNvSpPr>
          <p:nvPr/>
        </p:nvSpPr>
        <p:spPr>
          <a:xfrm>
            <a:off x="4572000" y="1046922"/>
            <a:ext cx="4571997" cy="409578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IBM Plex Sans" panose="020B0503050000000000" pitchFamily="34" charset="0"/>
              </a:rPr>
              <a:t>Rescheduling is </a:t>
            </a:r>
            <a:r>
              <a:rPr lang="en-US" b="1" dirty="0">
                <a:latin typeface="IBM Plex Sans" panose="020B0503050000000000" pitchFamily="34" charset="0"/>
              </a:rPr>
              <a:t>Not Available</a:t>
            </a:r>
            <a:r>
              <a:rPr lang="en-US" dirty="0">
                <a:latin typeface="IBM Plex Sans" panose="020B0503050000000000" pitchFamily="34" charset="0"/>
              </a:rPr>
              <a:t> in the following statuses: 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To Be Scheduled (edits allowed, but no reschedule because nothing has been sent)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Canceled (no edits allowed at this status)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Completed (no edits allowed at this status)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On-Hold (no edits allowed at this status)</a:t>
            </a:r>
            <a:endParaRPr lang="en-US" sz="1100" dirty="0">
              <a:latin typeface="IBM Plex Sans" panose="020B0503050000000000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54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Verify interviewer availability first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7F90343-F5E9-451E-9A86-9AC13A74B9E1}"/>
              </a:ext>
            </a:extLst>
          </p:cNvPr>
          <p:cNvSpPr txBox="1">
            <a:spLocks/>
          </p:cNvSpPr>
          <p:nvPr/>
        </p:nvSpPr>
        <p:spPr>
          <a:xfrm>
            <a:off x="51405" y="767235"/>
            <a:ext cx="4672128" cy="426395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Selecting </a:t>
            </a:r>
            <a:r>
              <a:rPr lang="en-US" sz="1200" b="1" dirty="0"/>
              <a:t>Reschedule Interview</a:t>
            </a:r>
            <a:r>
              <a:rPr lang="en-US" sz="1200" dirty="0"/>
              <a:t> in any of the screens displays the </a:t>
            </a:r>
            <a:r>
              <a:rPr lang="en-US" sz="1200" b="1" dirty="0"/>
              <a:t>appropriate “Reschedule Interview” </a:t>
            </a:r>
            <a:r>
              <a:rPr lang="en-US" sz="1200" dirty="0"/>
              <a:t>page depending upon the Interview Status.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On the </a:t>
            </a:r>
            <a:r>
              <a:rPr lang="en-US" sz="1200" b="1" dirty="0"/>
              <a:t>Reschedule Interview </a:t>
            </a:r>
            <a:r>
              <a:rPr lang="en-US" sz="1200" dirty="0"/>
              <a:t>screen, 2 workflows can be followed:</a:t>
            </a:r>
          </a:p>
          <a:p>
            <a:pPr marL="344488" lvl="1" indent="-171450">
              <a:buFont typeface="Arial" panose="020B0604020202020204" pitchFamily="34" charset="0"/>
              <a:buChar char="•"/>
            </a:pPr>
            <a:r>
              <a:rPr lang="en-US" sz="1050" b="1" dirty="0"/>
              <a:t>Reschedule the interview by selecting a new timeslot</a:t>
            </a:r>
          </a:p>
          <a:p>
            <a:pPr marL="344488" lvl="1" indent="-171450">
              <a:buFont typeface="Arial" panose="020B0604020202020204" pitchFamily="34" charset="0"/>
              <a:buChar char="•"/>
            </a:pPr>
            <a:r>
              <a:rPr lang="en-US" sz="1050" b="1" dirty="0"/>
              <a:t>Restart the process of requesting candidate availability by selecting interviewer available 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interviewer name, interview duration, time slots, can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Details like the type of interview, and schedule type </a:t>
            </a:r>
            <a:r>
              <a:rPr lang="en-US" sz="1200" u="sng" dirty="0"/>
              <a:t>cannot</a:t>
            </a:r>
            <a:r>
              <a:rPr lang="en-US" sz="1200" dirty="0"/>
              <a:t>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Based on the changes made to the interview schedule, a communication must be sent to the impacted interviewers and candidates.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Similarly, based on the actions taken by the user, alert messages are displayed to the user on screen.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E39DE9-D747-4D34-8267-77E4CCD8F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387" y="3585621"/>
            <a:ext cx="4354485" cy="14455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4FC6F1-4E18-4ABE-A5EE-F3E97F4FD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893" y="848240"/>
            <a:ext cx="2409207" cy="10672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0DF7E9-002D-4A07-9DA0-6E948D5BE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435" y="1998986"/>
            <a:ext cx="4166437" cy="152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2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00" y="98124"/>
            <a:ext cx="8686800" cy="4473575"/>
          </a:xfrm>
        </p:spPr>
        <p:txBody>
          <a:bodyPr/>
          <a:lstStyle/>
          <a:p>
            <a:pPr>
              <a:lnSpc>
                <a:spcPts val="10200"/>
              </a:lnSpc>
            </a:pPr>
            <a: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  <a:t>Demo</a:t>
            </a:r>
            <a:b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</a:br>
            <a:r>
              <a:rPr lang="en-US" b="0" dirty="0">
                <a:solidFill>
                  <a:schemeClr val="accent2"/>
                </a:solidFill>
                <a:latin typeface="IBM Plex Sans Light" charset="0"/>
                <a:ea typeface="IBM Plex Sans Light" charset="0"/>
                <a:cs typeface="IBM Plex Sans Light" charset="0"/>
              </a:rPr>
              <a:t>–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42AAC1-E98D-4358-A796-75887F2DB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BE6F14-FF48-0F4F-A8AA-2E3F25371E4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2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1D97EE-BB14-439C-BF79-CB4DDE3FE9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E6F14-FF48-0F4F-A8AA-2E3F25371E4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8826FC-4AFB-492A-81A3-BECEA4381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Resources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DB74AC-59DD-4B85-A8BA-D6D1AD3CD9E4}"/>
              </a:ext>
            </a:extLst>
          </p:cNvPr>
          <p:cNvSpPr/>
          <p:nvPr/>
        </p:nvSpPr>
        <p:spPr>
          <a:xfrm>
            <a:off x="437321" y="1875182"/>
            <a:ext cx="3922644" cy="93427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Rescheduling Interviews: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https://www.ibm.com/support/knowledgecenter/en/SSEUFV/16_InterviewManagement/1_CreateAndManageInterviews.html#Onboard_Login_and_Navigation_eLearning__12</a:t>
            </a:r>
            <a:endParaRPr lang="en-US" sz="1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BD1FACE-CC90-4302-B1C0-F2DD34959422}"/>
              </a:ext>
            </a:extLst>
          </p:cNvPr>
          <p:cNvSpPr/>
          <p:nvPr/>
        </p:nvSpPr>
        <p:spPr>
          <a:xfrm>
            <a:off x="4747592" y="1875182"/>
            <a:ext cx="3922644" cy="93427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Interview Manager:</a:t>
            </a:r>
          </a:p>
          <a:p>
            <a:pPr algn="ctr"/>
            <a:r>
              <a:rPr lang="en-US" sz="1200" dirty="0">
                <a:hlinkClick r:id="rId3"/>
              </a:rPr>
              <a:t>https://www.ibm.com/support/knowledgecenter/SSEUFV/16_InterviewManagement/top.html</a:t>
            </a:r>
            <a:r>
              <a:rPr lang="en-US" sz="1200" dirty="0"/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001AE1E-EB14-421B-A555-8C7E831FBD28}"/>
              </a:ext>
            </a:extLst>
          </p:cNvPr>
          <p:cNvSpPr/>
          <p:nvPr/>
        </p:nvSpPr>
        <p:spPr>
          <a:xfrm>
            <a:off x="437320" y="3072744"/>
            <a:ext cx="8232915" cy="93427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Example Interview Manager Visualizations in the Metrics Dashboard:</a:t>
            </a:r>
          </a:p>
          <a:p>
            <a:pPr algn="ctr"/>
            <a:r>
              <a:rPr lang="en-US" sz="1200" dirty="0">
                <a:hlinkClick r:id="rId4"/>
              </a:rPr>
              <a:t>https://www.ibm.com/support/knowledgecenter/SSEUFV/7_Reporting/2_TheMetricsDashboard/4_ExampleVisualizations.html?view=kc#ID-1122-00000002__18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3062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8418" y="920074"/>
            <a:ext cx="7214432" cy="1562775"/>
          </a:xfrm>
        </p:spPr>
        <p:txBody>
          <a:bodyPr/>
          <a:lstStyle/>
          <a:p>
            <a:r>
              <a:rPr lang="en-US" sz="54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Questions &amp; Answers?</a:t>
            </a:r>
            <a:endParaRPr lang="en-US" sz="5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430FAF-4417-4D98-B482-89CACF2DC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</p:spPr>
        <p:txBody>
          <a:bodyPr/>
          <a:lstStyle/>
          <a:p>
            <a:fld id="{D0BE6F14-FF48-0F4F-A8AA-2E3F25371E4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3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EE11BF4-DB4B-4B73-A290-BC1B3A869D0F}"/>
              </a:ext>
            </a:extLst>
          </p:cNvPr>
          <p:cNvSpPr txBox="1">
            <a:spLocks/>
          </p:cNvSpPr>
          <p:nvPr/>
        </p:nvSpPr>
        <p:spPr>
          <a:xfrm>
            <a:off x="3916154" y="1197787"/>
            <a:ext cx="5000822" cy="346035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Overview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Type of Interviews 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Demo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Resources</a:t>
            </a:r>
          </a:p>
          <a:p>
            <a:pPr marL="285750" indent="-285750">
              <a:buFont typeface="IBM Plex Sans" panose="020B0503050203000203" pitchFamily="34" charset="0"/>
              <a:buChar char="-"/>
            </a:pPr>
            <a:r>
              <a:rPr lang="en-US" dirty="0"/>
              <a:t>Q n 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BC559B-08CF-497E-A9D2-8CE57F382CDD}"/>
              </a:ext>
            </a:extLst>
          </p:cNvPr>
          <p:cNvSpPr/>
          <p:nvPr/>
        </p:nvSpPr>
        <p:spPr>
          <a:xfrm>
            <a:off x="147096" y="135015"/>
            <a:ext cx="33906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Agenda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3154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-1" y="1384852"/>
            <a:ext cx="9143999" cy="375864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200" b="1" dirty="0"/>
              <a:t>Interview Manager: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Rescheduling allows users to reschedule an existing interview without cancelling it.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It saves time &amp; effort of interview coordinators.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All the 3 interview types* can now be rescheduled.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A new communication must be sent to the affected candidate/interviewers.</a:t>
            </a:r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endParaRPr lang="en-US" sz="1200" dirty="0"/>
          </a:p>
          <a:p>
            <a:pPr>
              <a:spcBef>
                <a:spcPts val="1000"/>
              </a:spcBef>
            </a:pPr>
            <a:r>
              <a:rPr lang="en-US" sz="1200" b="1" i="1" dirty="0"/>
              <a:t>*Interview type – “Verify Interviewers availability first” - Rescheduling is available only in staging as of today. It will be released to production in a future release. Watch for updates in our Release Notes!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1384853"/>
          </a:xfrm>
          <a:solidFill>
            <a:schemeClr val="bg2"/>
          </a:solidFill>
        </p:spPr>
        <p:txBody>
          <a:bodyPr/>
          <a:lstStyle/>
          <a:p>
            <a:r>
              <a:rPr lang="en-US" sz="8000" dirty="0">
                <a:gradFill>
                  <a:gsLst>
                    <a:gs pos="57000">
                      <a:srgbClr val="5F79FF"/>
                    </a:gs>
                    <a:gs pos="91000">
                      <a:srgbClr val="9D87FF"/>
                    </a:gs>
                    <a:gs pos="0">
                      <a:schemeClr val="accent2"/>
                    </a:gs>
                    <a:gs pos="100000">
                      <a:schemeClr val="accent4"/>
                    </a:gs>
                  </a:gsLst>
                  <a:lin ang="0" scaled="0"/>
                </a:gradFill>
              </a:rPr>
              <a:t>Overview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A3278-3A64-4200-AC59-A83694BC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826480"/>
            <a:ext cx="2057400" cy="137160"/>
          </a:xfrm>
          <a:prstGeom prst="rect">
            <a:avLst/>
          </a:prstGeom>
        </p:spPr>
        <p:txBody>
          <a:bodyPr/>
          <a:lstStyle/>
          <a:p>
            <a:fld id="{3FD999D4-B456-9943-89B7-30D56181CE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52697-D16B-43CD-99AB-8239150170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339" y="988205"/>
            <a:ext cx="8133262" cy="2339196"/>
          </a:xfrm>
        </p:spPr>
        <p:txBody>
          <a:bodyPr/>
          <a:lstStyle/>
          <a:p>
            <a:r>
              <a:rPr lang="en-US" sz="1800" dirty="0">
                <a:latin typeface="IBM Plex Sans" panose="020B0503050000000000" pitchFamily="34" charset="0"/>
              </a:rPr>
              <a:t>Rescheduling for Schedule Type: </a:t>
            </a:r>
            <a:r>
              <a:rPr lang="en-US" sz="1800" b="1" dirty="0">
                <a:latin typeface="IBM Plex Sans" panose="020B0503050000000000" pitchFamily="34" charset="0"/>
              </a:rPr>
              <a:t>Confirmed Date &amp; Time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Rescheduling can be done from the Interviews Tab on the BrassRing home page or from the card view in the Manage Interviews section of BrassRing.</a:t>
            </a:r>
            <a:endParaRPr lang="en-I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For interviews meeting the criteria, a </a:t>
            </a:r>
            <a:r>
              <a:rPr lang="en-US" sz="1800" b="1" dirty="0"/>
              <a:t>Reschedule Interview </a:t>
            </a:r>
            <a:r>
              <a:rPr lang="en-US" sz="1800" dirty="0"/>
              <a:t>button is displayed in the Interview details section.</a:t>
            </a:r>
            <a:endParaRPr lang="en-IN" sz="1800" dirty="0"/>
          </a:p>
          <a:p>
            <a:endParaRPr lang="en-US" dirty="0">
              <a:latin typeface="IBM Plex Sans" panose="020B0503050000000000" pitchFamily="34" charset="0"/>
            </a:endParaRPr>
          </a:p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D0290D3-416B-4777-A02E-D6AFBB83D1EE}"/>
              </a:ext>
            </a:extLst>
          </p:cNvPr>
          <p:cNvSpPr txBox="1">
            <a:spLocks/>
          </p:cNvSpPr>
          <p:nvPr/>
        </p:nvSpPr>
        <p:spPr>
          <a:xfrm>
            <a:off x="228600" y="112989"/>
            <a:ext cx="8559800" cy="564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2"/>
                </a:solidFill>
              </a:rPr>
              <a:t>Rescheduling Interviews: Confirmed Date &amp; Time</a:t>
            </a:r>
          </a:p>
        </p:txBody>
      </p:sp>
    </p:spTree>
    <p:extLst>
      <p:ext uri="{BB962C8B-B14F-4D97-AF65-F5344CB8AC3E}">
        <p14:creationId xmlns:p14="http://schemas.microsoft.com/office/powerpoint/2010/main" val="251290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Confirmed Date &amp; Time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D66FD6F-E67F-4EE3-8EFE-38EC3B9218FE}"/>
              </a:ext>
            </a:extLst>
          </p:cNvPr>
          <p:cNvSpPr txBox="1">
            <a:spLocks/>
          </p:cNvSpPr>
          <p:nvPr/>
        </p:nvSpPr>
        <p:spPr>
          <a:xfrm>
            <a:off x="104313" y="910064"/>
            <a:ext cx="8935370" cy="433078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IBM Plex Sans" panose="020B0503050000000000" pitchFamily="34" charset="0"/>
              </a:rPr>
              <a:t>Rescheduling is </a:t>
            </a:r>
            <a:r>
              <a:rPr lang="en-US" sz="1500" b="1" dirty="0">
                <a:latin typeface="IBM Plex Sans" panose="020B0503050000000000" pitchFamily="34" charset="0"/>
              </a:rPr>
              <a:t>available</a:t>
            </a:r>
            <a:r>
              <a:rPr lang="en-US" sz="1500" dirty="0">
                <a:latin typeface="IBM Plex Sans" panose="020B0503050000000000" pitchFamily="34" charset="0"/>
              </a:rPr>
              <a:t> in the following statuses: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Sent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Accepted - 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Interviewer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Interview Scheduled</a:t>
            </a:r>
          </a:p>
          <a:p>
            <a:pPr marL="682625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>
              <a:latin typeface="IBM Plex Sans" panose="020B0503050000000000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IBM Plex Sans" panose="020B0503050000000000" pitchFamily="34" charset="0"/>
              </a:rPr>
              <a:t>Rescheduling is </a:t>
            </a:r>
            <a:r>
              <a:rPr lang="en-US" sz="1500" b="1" dirty="0">
                <a:latin typeface="IBM Plex Sans" panose="020B0503050000000000" pitchFamily="34" charset="0"/>
              </a:rPr>
              <a:t>Not Available</a:t>
            </a:r>
            <a:r>
              <a:rPr lang="en-US" sz="1500" dirty="0">
                <a:latin typeface="IBM Plex Sans" panose="020B0503050000000000" pitchFamily="34" charset="0"/>
              </a:rPr>
              <a:t> in the following statuses: 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Pending (in this case, "Manage Schedules" action displays instead)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Canceled (no edits allowed at this status)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Completed (no edits allowed at this status)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On-Hold (no edits allowed at this status)</a:t>
            </a:r>
            <a:endParaRPr lang="en-IN" i="1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2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Confirmed Date &amp; Time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pic>
        <p:nvPicPr>
          <p:cNvPr id="10" name="image5.jpeg">
            <a:extLst>
              <a:ext uri="{FF2B5EF4-FFF2-40B4-BE49-F238E27FC236}">
                <a16:creationId xmlns:a16="http://schemas.microsoft.com/office/drawing/2014/main" id="{4ED75C15-E7AE-4366-A976-9B009F0193A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1474" y="811924"/>
            <a:ext cx="4470506" cy="2100474"/>
          </a:xfrm>
          <a:prstGeom prst="rect">
            <a:avLst/>
          </a:prstGeom>
        </p:spPr>
      </p:pic>
      <p:pic>
        <p:nvPicPr>
          <p:cNvPr id="11" name="image6.jpeg">
            <a:extLst>
              <a:ext uri="{FF2B5EF4-FFF2-40B4-BE49-F238E27FC236}">
                <a16:creationId xmlns:a16="http://schemas.microsoft.com/office/drawing/2014/main" id="{6657A53B-ABE7-4BBE-A9D2-6EAFDF1B1DB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9503" y="2912398"/>
            <a:ext cx="4434447" cy="2100474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7F90343-F5E9-451E-9A86-9AC13A74B9E1}"/>
              </a:ext>
            </a:extLst>
          </p:cNvPr>
          <p:cNvSpPr txBox="1">
            <a:spLocks/>
          </p:cNvSpPr>
          <p:nvPr/>
        </p:nvSpPr>
        <p:spPr>
          <a:xfrm>
            <a:off x="103072" y="978241"/>
            <a:ext cx="4540372" cy="375377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Selecting </a:t>
            </a:r>
            <a:r>
              <a:rPr lang="en-US" sz="1200" b="1" dirty="0"/>
              <a:t>Reschedule Interview</a:t>
            </a:r>
            <a:r>
              <a:rPr lang="en-US" sz="1200" dirty="0"/>
              <a:t> in any of the screens displays the </a:t>
            </a:r>
            <a:r>
              <a:rPr lang="en-US" sz="1200" b="1" dirty="0"/>
              <a:t>Manage Schedules </a:t>
            </a:r>
            <a:r>
              <a:rPr lang="en-US" sz="1200" dirty="0"/>
              <a:t>page.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On the </a:t>
            </a:r>
            <a:r>
              <a:rPr lang="en-US" sz="1200" b="1" dirty="0"/>
              <a:t>Manage Schedules</a:t>
            </a:r>
            <a:r>
              <a:rPr lang="en-US" sz="1200" dirty="0"/>
              <a:t> screen, the information from the previous interview like, the name of the interviewer </a:t>
            </a:r>
            <a:r>
              <a:rPr lang="en-US" sz="1200" dirty="0" err="1"/>
              <a:t>etc</a:t>
            </a:r>
            <a:r>
              <a:rPr lang="en-US" sz="1200" dirty="0"/>
              <a:t>, is retained.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interviewer name, interview duration, time slots, can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Details like the type of interview, and schedule type </a:t>
            </a:r>
            <a:r>
              <a:rPr lang="en-US" sz="1200" u="sng" dirty="0"/>
              <a:t>cannot</a:t>
            </a:r>
            <a:r>
              <a:rPr lang="en-US" sz="1200" dirty="0"/>
              <a:t> be changed.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Based on the changes made to the interview schedule, a communication must be sent to the impacted interviewers and </a:t>
            </a:r>
            <a:r>
              <a:rPr lang="en-US" dirty="0"/>
              <a:t>candidates.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Similarly, based on the actions taken by the user, alert messages are displayed to the user on screen.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49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00" y="98124"/>
            <a:ext cx="8686800" cy="4473575"/>
          </a:xfrm>
        </p:spPr>
        <p:txBody>
          <a:bodyPr/>
          <a:lstStyle/>
          <a:p>
            <a:pPr>
              <a:lnSpc>
                <a:spcPts val="10200"/>
              </a:lnSpc>
            </a:pPr>
            <a: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  <a:t>Demo</a:t>
            </a:r>
            <a:br>
              <a:rPr lang="en-US" b="0" dirty="0">
                <a:latin typeface="IBM Plex Sans Light" charset="0"/>
                <a:ea typeface="IBM Plex Sans Light" charset="0"/>
                <a:cs typeface="IBM Plex Sans Light" charset="0"/>
              </a:rPr>
            </a:br>
            <a:r>
              <a:rPr lang="en-US" b="0" dirty="0">
                <a:solidFill>
                  <a:schemeClr val="accent2"/>
                </a:solidFill>
                <a:latin typeface="IBM Plex Sans Light" charset="0"/>
                <a:ea typeface="IBM Plex Sans Light" charset="0"/>
                <a:cs typeface="IBM Plex Sans Light" charset="0"/>
              </a:rPr>
              <a:t>–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42AAC1-E98D-4358-A796-75887F2DB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685800" rtl="0" eaLnBrk="1" latinLnBrk="0" hangingPunct="1">
              <a:defRPr sz="600" kern="1200" baseline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BE6F14-FF48-0F4F-A8AA-2E3F25371E4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38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52697-D16B-43CD-99AB-8239150170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338" y="1212685"/>
            <a:ext cx="8330112" cy="2267116"/>
          </a:xfrm>
        </p:spPr>
        <p:txBody>
          <a:bodyPr/>
          <a:lstStyle/>
          <a:p>
            <a:r>
              <a:rPr lang="en-US" sz="1800" dirty="0">
                <a:latin typeface="IBM Plex Sans" panose="020B0503050000000000" pitchFamily="34" charset="0"/>
              </a:rPr>
              <a:t>Rescheduling for Schedule Type: </a:t>
            </a:r>
            <a:r>
              <a:rPr lang="en-US" sz="1800" b="1" dirty="0">
                <a:latin typeface="IBM Plex Sans" panose="020B0503050000000000" pitchFamily="34" charset="0"/>
              </a:rPr>
              <a:t>Ask Candidate First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Rescheduling can be done from the section level button on the </a:t>
            </a:r>
            <a:r>
              <a:rPr lang="en-US" sz="1800" b="1" dirty="0"/>
              <a:t>Interview details</a:t>
            </a:r>
            <a:r>
              <a:rPr lang="en-US" sz="1800" dirty="0"/>
              <a:t> page, </a:t>
            </a:r>
            <a:r>
              <a:rPr lang="en-US" sz="1800" b="1" dirty="0"/>
              <a:t>Card level action </a:t>
            </a:r>
            <a:r>
              <a:rPr lang="en-US" sz="1800" dirty="0"/>
              <a:t>or </a:t>
            </a:r>
            <a:r>
              <a:rPr lang="en-US" sz="1800" b="1" dirty="0"/>
              <a:t>grid level action</a:t>
            </a:r>
            <a:r>
              <a:rPr lang="en-US" sz="1800" dirty="0"/>
              <a:t> on the interview listing page.</a:t>
            </a:r>
            <a:endParaRPr lang="en-I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For interviews meeting the criteria, a Reschedule Interview button is displayed in the Interview details section.</a:t>
            </a:r>
            <a:endParaRPr lang="en-IN" sz="1800" dirty="0"/>
          </a:p>
          <a:p>
            <a:endParaRPr lang="en-US" dirty="0">
              <a:latin typeface="IBM Plex Sans" panose="020B0503050000000000" pitchFamily="34" charset="0"/>
            </a:endParaRPr>
          </a:p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D0290D3-416B-4777-A02E-D6AFBB83D1EE}"/>
              </a:ext>
            </a:extLst>
          </p:cNvPr>
          <p:cNvSpPr txBox="1">
            <a:spLocks/>
          </p:cNvSpPr>
          <p:nvPr/>
        </p:nvSpPr>
        <p:spPr>
          <a:xfrm>
            <a:off x="223338" y="101261"/>
            <a:ext cx="8788400" cy="6394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2"/>
                </a:solidFill>
              </a:rPr>
              <a:t>Reschedule Interviews: Ask Candidate First</a:t>
            </a:r>
          </a:p>
        </p:txBody>
      </p:sp>
    </p:spTree>
    <p:extLst>
      <p:ext uri="{BB962C8B-B14F-4D97-AF65-F5344CB8AC3E}">
        <p14:creationId xmlns:p14="http://schemas.microsoft.com/office/powerpoint/2010/main" val="404450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6B28-095C-4707-BDE1-06479CD1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"/>
            <a:ext cx="9143999" cy="811925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Ask Candidate First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E3D87E5-7DC5-4C50-8449-7C70671CF5BD}"/>
              </a:ext>
            </a:extLst>
          </p:cNvPr>
          <p:cNvSpPr txBox="1">
            <a:spLocks/>
          </p:cNvSpPr>
          <p:nvPr/>
        </p:nvSpPr>
        <p:spPr>
          <a:xfrm>
            <a:off x="228599" y="1418896"/>
            <a:ext cx="8688377" cy="331312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"/>
                <a:cs typeface="Arial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/>
              <a:cs typeface="Arial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D66FD6F-E67F-4EE3-8EFE-38EC3B9218FE}"/>
              </a:ext>
            </a:extLst>
          </p:cNvPr>
          <p:cNvSpPr txBox="1">
            <a:spLocks/>
          </p:cNvSpPr>
          <p:nvPr/>
        </p:nvSpPr>
        <p:spPr>
          <a:xfrm>
            <a:off x="104313" y="1046922"/>
            <a:ext cx="4189189" cy="409578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IBM Plex Sans" panose="020B0503050000000000" pitchFamily="34" charset="0"/>
              </a:rPr>
              <a:t>Rescheduling is </a:t>
            </a:r>
            <a:r>
              <a:rPr lang="en-US" b="1" dirty="0">
                <a:latin typeface="IBM Plex Sans" panose="020B0503050000000000" pitchFamily="34" charset="0"/>
              </a:rPr>
              <a:t>available</a:t>
            </a:r>
            <a:r>
              <a:rPr lang="en-US" dirty="0">
                <a:latin typeface="IBM Plex Sans" panose="020B0503050000000000" pitchFamily="34" charset="0"/>
              </a:rPr>
              <a:t> in the following statuses:</a:t>
            </a:r>
            <a:endParaRPr lang="en-US" sz="1800" dirty="0">
              <a:latin typeface="IBM Plex Sans" panose="020B0503050000000000" pitchFamily="34" charset="0"/>
            </a:endParaRP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received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declined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Pending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Sent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Invitation Accepted -Candidate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Interviewer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Invitation Declined - Candidate</a:t>
            </a:r>
            <a:endParaRPr lang="en-IN" i="1" dirty="0"/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Interview Scheduled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IN" dirty="0"/>
              <a:t>Candidate availability requested</a:t>
            </a:r>
          </a:p>
          <a:p>
            <a:pPr lvl="2" indent="0">
              <a:spcBef>
                <a:spcPts val="600"/>
              </a:spcBef>
              <a:buNone/>
            </a:pPr>
            <a:endParaRPr lang="en-IN" sz="11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AAE8713-70D8-49A4-A9C8-6F87CB3E8C4E}"/>
              </a:ext>
            </a:extLst>
          </p:cNvPr>
          <p:cNvSpPr txBox="1">
            <a:spLocks/>
          </p:cNvSpPr>
          <p:nvPr/>
        </p:nvSpPr>
        <p:spPr>
          <a:xfrm>
            <a:off x="4572000" y="1046922"/>
            <a:ext cx="4571997" cy="409578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11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 marL="173038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2pPr>
            <a:lvl3pPr marL="3968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625475" indent="-168275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803275" indent="-173038" algn="l" defTabSz="457200" rtl="0" eaLnBrk="1" latinLnBrk="0" hangingPunct="1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IBM Plex Sans" panose="020B0503050000000000" pitchFamily="34" charset="0"/>
              </a:rPr>
              <a:t>Rescheduling is </a:t>
            </a:r>
            <a:r>
              <a:rPr lang="en-US" b="1" dirty="0">
                <a:latin typeface="IBM Plex Sans" panose="020B0503050000000000" pitchFamily="34" charset="0"/>
              </a:rPr>
              <a:t>Not Available</a:t>
            </a:r>
            <a:r>
              <a:rPr lang="en-US" dirty="0">
                <a:latin typeface="IBM Plex Sans" panose="020B0503050000000000" pitchFamily="34" charset="0"/>
              </a:rPr>
              <a:t> in the following statuses: 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To Be Scheduled (edits allowed, but no reschedule because nothing has been sent)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Canceled (no edits allowed at this status)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Completed (no edits allowed at this status)</a:t>
            </a:r>
          </a:p>
          <a:p>
            <a:pPr marL="682625" lvl="2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i="1" dirty="0"/>
              <a:t>On-Hold (no edits allowed at this status)</a:t>
            </a:r>
            <a:endParaRPr lang="en-US" sz="1100" dirty="0">
              <a:latin typeface="IBM Plex Sans" panose="020B0503050000000000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IBM Plex Sans" panose="020B050305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452171"/>
      </p:ext>
    </p:extLst>
  </p:cSld>
  <p:clrMapOvr>
    <a:masterClrMapping/>
  </p:clrMapOvr>
</p:sld>
</file>

<file path=ppt/theme/theme1.xml><?xml version="1.0" encoding="utf-8"?>
<a:theme xmlns:a="http://schemas.openxmlformats.org/drawingml/2006/main" name="blk_background_2017">
  <a:themeElements>
    <a:clrScheme name="Custom 2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CB59F96B-D893-E545-AC82-604AA9AE6CB9}"/>
    </a:ext>
  </a:extLst>
</a:theme>
</file>

<file path=ppt/theme/theme2.xml><?xml version="1.0" encoding="utf-8"?>
<a:theme xmlns:a="http://schemas.openxmlformats.org/drawingml/2006/main" name="gry_background_2017">
  <a:themeElements>
    <a:clrScheme name="Custom 4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>
        <a:ln w="6350">
          <a:solidFill>
            <a:schemeClr val="tx2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6953F3BD-CE26-1C45-A1F7-4E573E5A752B}"/>
    </a:ext>
  </a:extLst>
</a:theme>
</file>

<file path=ppt/theme/theme3.xml><?xml version="1.0" encoding="utf-8"?>
<a:theme xmlns:a="http://schemas.openxmlformats.org/drawingml/2006/main" name="wht_background_2017">
  <a:themeElements>
    <a:clrScheme name="Custom 5">
      <a:dk1>
        <a:srgbClr val="000000"/>
      </a:dk1>
      <a:lt1>
        <a:srgbClr val="000E5E"/>
      </a:lt1>
      <a:dk2>
        <a:srgbClr val="EAEAEA"/>
      </a:dk2>
      <a:lt2>
        <a:srgbClr val="FFFFFF"/>
      </a:lt2>
      <a:accent1>
        <a:srgbClr val="69A6FF"/>
      </a:accent1>
      <a:accent2>
        <a:srgbClr val="0064FF"/>
      </a:accent2>
      <a:accent3>
        <a:srgbClr val="003BC9"/>
      </a:accent3>
      <a:accent4>
        <a:srgbClr val="BB8EFF"/>
      </a:accent4>
      <a:accent5>
        <a:srgbClr val="6E177D"/>
      </a:accent5>
      <a:accent6>
        <a:srgbClr val="20D5D2"/>
      </a:accent6>
      <a:hlink>
        <a:srgbClr val="0064FF"/>
      </a:hlink>
      <a:folHlink>
        <a:srgbClr val="E0E0E0"/>
      </a:folHlink>
    </a:clrScheme>
    <a:fontScheme name="IBM Master PPT Template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noAutofit/>
      </a:bodyPr>
      <a:lstStyle>
        <a:defPPr>
          <a:defRPr sz="1200" dirty="0" err="1">
            <a:solidFill>
              <a:srgbClr val="FFFFFF"/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son_presentation_template" id="{3596A0D1-ED97-224C-9AC3-B3B1AFFC03F1}" vid="{679B1078-1045-354B-9F07-06E0784FD1C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000E5E"/>
    </a:lt1>
    <a:dk2>
      <a:srgbClr val="EAEAEA"/>
    </a:dk2>
    <a:lt2>
      <a:srgbClr val="FFFFFF"/>
    </a:lt2>
    <a:accent1>
      <a:srgbClr val="69A6FF"/>
    </a:accent1>
    <a:accent2>
      <a:srgbClr val="0064FF"/>
    </a:accent2>
    <a:accent3>
      <a:srgbClr val="003BC9"/>
    </a:accent3>
    <a:accent4>
      <a:srgbClr val="BB8EFF"/>
    </a:accent4>
    <a:accent5>
      <a:srgbClr val="6E177D"/>
    </a:accent5>
    <a:accent6>
      <a:srgbClr val="20D5D2"/>
    </a:accent6>
    <a:hlink>
      <a:srgbClr val="0064FF"/>
    </a:hlink>
    <a:folHlink>
      <a:srgbClr val="E0E0E0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000E5E"/>
    </a:lt1>
    <a:dk2>
      <a:srgbClr val="EAEAEA"/>
    </a:dk2>
    <a:lt2>
      <a:srgbClr val="FFFFFF"/>
    </a:lt2>
    <a:accent1>
      <a:srgbClr val="69A6FF"/>
    </a:accent1>
    <a:accent2>
      <a:srgbClr val="0064FF"/>
    </a:accent2>
    <a:accent3>
      <a:srgbClr val="003BC9"/>
    </a:accent3>
    <a:accent4>
      <a:srgbClr val="BB8EFF"/>
    </a:accent4>
    <a:accent5>
      <a:srgbClr val="6E177D"/>
    </a:accent5>
    <a:accent6>
      <a:srgbClr val="20D5D2"/>
    </a:accent6>
    <a:hlink>
      <a:srgbClr val="0064FF"/>
    </a:hlink>
    <a:folHlink>
      <a:srgbClr val="E0E0E0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000000"/>
    </a:dk1>
    <a:lt1>
      <a:srgbClr val="000E5E"/>
    </a:lt1>
    <a:dk2>
      <a:srgbClr val="EAEAEA"/>
    </a:dk2>
    <a:lt2>
      <a:srgbClr val="FFFFFF"/>
    </a:lt2>
    <a:accent1>
      <a:srgbClr val="69A6FF"/>
    </a:accent1>
    <a:accent2>
      <a:srgbClr val="0064FF"/>
    </a:accent2>
    <a:accent3>
      <a:srgbClr val="003BC9"/>
    </a:accent3>
    <a:accent4>
      <a:srgbClr val="BB8EFF"/>
    </a:accent4>
    <a:accent5>
      <a:srgbClr val="6E177D"/>
    </a:accent5>
    <a:accent6>
      <a:srgbClr val="20D5D2"/>
    </a:accent6>
    <a:hlink>
      <a:srgbClr val="0064FF"/>
    </a:hlink>
    <a:folHlink>
      <a:srgbClr val="E0E0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Watson_presentation_template</Template>
  <TotalTime>2137</TotalTime>
  <Words>1111</Words>
  <Application>Microsoft Office PowerPoint</Application>
  <PresentationFormat>On-screen Show (16:9)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IBM Plex Sans</vt:lpstr>
      <vt:lpstr>IBM Plex Sans Light</vt:lpstr>
      <vt:lpstr>IBM Plex Sans SemiBold</vt:lpstr>
      <vt:lpstr>Wingdings</vt:lpstr>
      <vt:lpstr>blk_background_2017</vt:lpstr>
      <vt:lpstr>gry_background_2017</vt:lpstr>
      <vt:lpstr>wht_background_2017</vt:lpstr>
      <vt:lpstr>Interview Manager Rescheduling IBM Kenexa BrassRing on Cloud  — Client Training and Enablement Session IBM Talent Management Solutions October 27th, 2020</vt:lpstr>
      <vt:lpstr>PowerPoint Presentation</vt:lpstr>
      <vt:lpstr>Overview</vt:lpstr>
      <vt:lpstr>PowerPoint Presentation</vt:lpstr>
      <vt:lpstr>Confirmed Date &amp; Time</vt:lpstr>
      <vt:lpstr>Confirmed Date &amp; Time</vt:lpstr>
      <vt:lpstr>Demo –</vt:lpstr>
      <vt:lpstr>PowerPoint Presentation</vt:lpstr>
      <vt:lpstr>Ask Candidate First</vt:lpstr>
      <vt:lpstr>Ask Candidate First</vt:lpstr>
      <vt:lpstr>Demo –</vt:lpstr>
      <vt:lpstr>PowerPoint Presentation</vt:lpstr>
      <vt:lpstr>Verify interviewer availability first</vt:lpstr>
      <vt:lpstr>Verify interviewer availability first</vt:lpstr>
      <vt:lpstr>Demo –</vt:lpstr>
      <vt:lpstr>Resources</vt:lpstr>
      <vt:lpstr>Questions &amp; Answers?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this template</dc:title>
  <dc:creator>Becky Hui Chan</dc:creator>
  <cp:lastModifiedBy>N Nandan Kumar</cp:lastModifiedBy>
  <cp:revision>122</cp:revision>
  <dcterms:created xsi:type="dcterms:W3CDTF">2018-03-01T22:47:15Z</dcterms:created>
  <dcterms:modified xsi:type="dcterms:W3CDTF">2020-10-28T20:45:17Z</dcterms:modified>
</cp:coreProperties>
</file>