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745" r:id="rId2"/>
    <p:sldMasterId id="2147483781" r:id="rId3"/>
  </p:sldMasterIdLst>
  <p:notesMasterIdLst>
    <p:notesMasterId r:id="rId21"/>
  </p:notesMasterIdLst>
  <p:handoutMasterIdLst>
    <p:handoutMasterId r:id="rId22"/>
  </p:handoutMasterIdLst>
  <p:sldIdLst>
    <p:sldId id="338" r:id="rId4"/>
    <p:sldId id="343" r:id="rId5"/>
    <p:sldId id="778" r:id="rId6"/>
    <p:sldId id="284" r:id="rId7"/>
    <p:sldId id="643" r:id="rId8"/>
    <p:sldId id="775" r:id="rId9"/>
    <p:sldId id="776" r:id="rId10"/>
    <p:sldId id="773" r:id="rId11"/>
    <p:sldId id="769" r:id="rId12"/>
    <p:sldId id="770" r:id="rId13"/>
    <p:sldId id="334" r:id="rId14"/>
    <p:sldId id="771" r:id="rId15"/>
    <p:sldId id="772" r:id="rId16"/>
    <p:sldId id="777" r:id="rId17"/>
    <p:sldId id="779" r:id="rId18"/>
    <p:sldId id="500" r:id="rId19"/>
    <p:sldId id="288" r:id="rId2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71"/>
    <a:srgbClr val="8C8C8C"/>
    <a:srgbClr val="3D3D3D"/>
    <a:srgbClr val="051B75"/>
    <a:srgbClr val="DCDCDC"/>
    <a:srgbClr val="F3F3F3"/>
    <a:srgbClr val="F7F3F1"/>
    <a:srgbClr val="6EA6FF"/>
    <a:srgbClr val="BB8EFF"/>
    <a:srgbClr val="20D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1" autoAdjust="0"/>
    <p:restoredTop sz="94659"/>
  </p:normalViewPr>
  <p:slideViewPr>
    <p:cSldViewPr snapToGrid="0" snapToObjects="1" showGuides="1">
      <p:cViewPr varScale="1">
        <p:scale>
          <a:sx n="150" d="100"/>
          <a:sy n="150" d="100"/>
        </p:scale>
        <p:origin x="234" y="12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811876-243E-CE4F-BE13-763CA6DCA1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2A1DE-898A-AE45-912C-AA03C3E3AF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8F3ABF-AEBA-AC44-AEBE-FB25EEA7F44D}" type="datetimeFigureOut">
              <a:rPr lang="en-US" smtClean="0"/>
              <a:t>12/15/2020</a:t>
            </a:fld>
            <a:endParaRPr lang="en-US"/>
          </a:p>
        </p:txBody>
      </p:sp>
      <p:sp>
        <p:nvSpPr>
          <p:cNvPr id="4" name="Footer Placeholder 3">
            <a:extLst>
              <a:ext uri="{FF2B5EF4-FFF2-40B4-BE49-F238E27FC236}">
                <a16:creationId xmlns:a16="http://schemas.microsoft.com/office/drawing/2014/main" id="{8B6B91E4-0073-9443-82F8-F1363C78AC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32D1623-1E55-3F4A-BA9C-FDCECA242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EBDE4E-C6A5-2944-967B-245D298FDE8C}" type="slidenum">
              <a:rPr lang="en-US" smtClean="0"/>
              <a:t>‹#›</a:t>
            </a:fld>
            <a:endParaRPr lang="en-US"/>
          </a:p>
        </p:txBody>
      </p:sp>
    </p:spTree>
    <p:extLst>
      <p:ext uri="{BB962C8B-B14F-4D97-AF65-F5344CB8AC3E}">
        <p14:creationId xmlns:p14="http://schemas.microsoft.com/office/powerpoint/2010/main" val="3189144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E012A-D992-5D42-B86E-AA2BC0764EE1}"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02FFD-07D4-5C4F-BD77-921008177348}" type="slidenum">
              <a:rPr lang="en-US" smtClean="0"/>
              <a:t>‹#›</a:t>
            </a:fld>
            <a:endParaRPr lang="en-US"/>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EC78C63C-DBBC-4874-A3C5-0D60C4FFD435}"/>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827779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78632F80-087E-4C10-8D94-8EA55E083EE1}"/>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2568061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325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924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2025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9399817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9430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9084811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336553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93C6D57-CED3-413A-AC43-E462E2DD102D}"/>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4454279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5957987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89688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
        <p:nvSpPr>
          <p:cNvPr id="8" name="Slide Number Placeholder 6">
            <a:extLst>
              <a:ext uri="{FF2B5EF4-FFF2-40B4-BE49-F238E27FC236}">
                <a16:creationId xmlns:a16="http://schemas.microsoft.com/office/drawing/2014/main" id="{4EE4A0DD-AC3B-42E0-B38C-212CBEA6AEF5}"/>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49147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8DDFA7D7-F850-45F5-8744-B5CE34B2D155}"/>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99852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a:extLst>
              <a:ext uri="{FF2B5EF4-FFF2-40B4-BE49-F238E27FC236}">
                <a16:creationId xmlns:a16="http://schemas.microsoft.com/office/drawing/2014/main" id="{501AB3EB-20E7-4292-9F68-C63B3CBEBCE4}"/>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70798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a:extLst>
              <a:ext uri="{FF2B5EF4-FFF2-40B4-BE49-F238E27FC236}">
                <a16:creationId xmlns:a16="http://schemas.microsoft.com/office/drawing/2014/main" id="{DBBB6316-172F-487B-9067-D6B02D81EA40}"/>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70158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a:extLst>
              <a:ext uri="{FF2B5EF4-FFF2-40B4-BE49-F238E27FC236}">
                <a16:creationId xmlns:a16="http://schemas.microsoft.com/office/drawing/2014/main" id="{F3E26753-182A-428B-A668-00B5F6ABA79B}"/>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80985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a:extLst>
              <a:ext uri="{FF2B5EF4-FFF2-40B4-BE49-F238E27FC236}">
                <a16:creationId xmlns:a16="http://schemas.microsoft.com/office/drawing/2014/main" id="{B3B02E6E-755A-467D-83D1-78F8E68457AE}"/>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28195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6">
            <a:extLst>
              <a:ext uri="{FF2B5EF4-FFF2-40B4-BE49-F238E27FC236}">
                <a16:creationId xmlns:a16="http://schemas.microsoft.com/office/drawing/2014/main" id="{5B491512-0248-4ABB-B497-67EDA0A0288C}"/>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89901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a:extLst>
              <a:ext uri="{FF2B5EF4-FFF2-40B4-BE49-F238E27FC236}">
                <a16:creationId xmlns:a16="http://schemas.microsoft.com/office/drawing/2014/main" id="{4A9E1BF3-B45A-4C50-98BC-B2A3E0C8E83C}"/>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290246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8" name="Slide Number Placeholder 6">
            <a:extLst>
              <a:ext uri="{FF2B5EF4-FFF2-40B4-BE49-F238E27FC236}">
                <a16:creationId xmlns:a16="http://schemas.microsoft.com/office/drawing/2014/main" id="{FB948E4A-0BCC-4E54-AB85-FB8288A59D9E}"/>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202383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7"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408C2744-6DAE-4F37-929A-BD619E5775AF}"/>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717114C9-A8DD-48A9-A7F3-7BB48F01D524}"/>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613931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768F8FE6-730B-4CEC-ACBA-F3B902EFBB93}"/>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840372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1D1C3A05-5283-4D6A-B17A-61BB083288A7}"/>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939236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9" name="Slide Number Placeholder 6">
            <a:extLst>
              <a:ext uri="{FF2B5EF4-FFF2-40B4-BE49-F238E27FC236}">
                <a16:creationId xmlns:a16="http://schemas.microsoft.com/office/drawing/2014/main" id="{4BBAE8F1-3BD9-4FBE-BB35-E5F667CB7BE7}"/>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742881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1998"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
        <p:nvSpPr>
          <p:cNvPr id="9" name="Slide Number Placeholder 6">
            <a:extLst>
              <a:ext uri="{FF2B5EF4-FFF2-40B4-BE49-F238E27FC236}">
                <a16:creationId xmlns:a16="http://schemas.microsoft.com/office/drawing/2014/main" id="{4C406039-24D7-43FA-8025-4881EE970DF6}"/>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940492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572000" y="25590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6857998" y="25463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
        <p:nvSpPr>
          <p:cNvPr id="9" name="Slide Number Placeholder 6">
            <a:extLst>
              <a:ext uri="{FF2B5EF4-FFF2-40B4-BE49-F238E27FC236}">
                <a16:creationId xmlns:a16="http://schemas.microsoft.com/office/drawing/2014/main" id="{22B4F6BD-6177-4B7E-9F67-335824747590}"/>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382511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366DF607-EB53-4282-A159-74B2EE2BB65F}"/>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98392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a:extLst>
              <a:ext uri="{FF2B5EF4-FFF2-40B4-BE49-F238E27FC236}">
                <a16:creationId xmlns:a16="http://schemas.microsoft.com/office/drawing/2014/main" id="{D7E6729A-9008-4238-8F94-C92F69DECD9F}"/>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15969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8" name="Slide Number Placeholder 6">
            <a:extLst>
              <a:ext uri="{FF2B5EF4-FFF2-40B4-BE49-F238E27FC236}">
                <a16:creationId xmlns:a16="http://schemas.microsoft.com/office/drawing/2014/main" id="{6DA42845-AD5E-4121-B7E2-0F7ECDA0919B}"/>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331550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FEE7015E-AEBF-46E5-8DA7-0F3E03BC7108}"/>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44386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over Slide">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rot="10800000">
            <a:off x="7079162" y="0"/>
            <a:ext cx="2064836"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2" name="Rectangle 1"/>
          <p:cNvSpPr/>
          <p:nvPr userDrawn="1"/>
        </p:nvSpPr>
        <p:spPr>
          <a:xfrm>
            <a:off x="-7437" y="0"/>
            <a:ext cx="7086600"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4" name="Title 3"/>
          <p:cNvSpPr>
            <a:spLocks noGrp="1"/>
          </p:cNvSpPr>
          <p:nvPr>
            <p:ph type="title"/>
          </p:nvPr>
        </p:nvSpPr>
        <p:spPr>
          <a:xfrm>
            <a:off x="221162"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9" name="Footer Placeholder 1">
            <a:extLst>
              <a:ext uri="{FF2B5EF4-FFF2-40B4-BE49-F238E27FC236}">
                <a16:creationId xmlns:a16="http://schemas.microsoft.com/office/drawing/2014/main" id="{F6DA36F3-6450-D24F-9340-43FD32086944}"/>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bg2"/>
                </a:solidFill>
              </a:rPr>
              <a:t>/ © 2020 IBM Corporation</a:t>
            </a:r>
          </a:p>
        </p:txBody>
      </p:sp>
      <p:pic>
        <p:nvPicPr>
          <p:cNvPr id="10" name="Picture 9" descr="IBM Talent Management Solutions_White.png">
            <a:extLst>
              <a:ext uri="{FF2B5EF4-FFF2-40B4-BE49-F238E27FC236}">
                <a16:creationId xmlns:a16="http://schemas.microsoft.com/office/drawing/2014/main" id="{7522D8E8-2E10-49A7-8CD2-31969A1B61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32" y="4783886"/>
            <a:ext cx="1577550" cy="140861"/>
          </a:xfrm>
          <a:prstGeom prst="rect">
            <a:avLst/>
          </a:prstGeom>
        </p:spPr>
      </p:pic>
      <p:sp>
        <p:nvSpPr>
          <p:cNvPr id="12" name="Slide Number Placeholder 6">
            <a:extLst>
              <a:ext uri="{FF2B5EF4-FFF2-40B4-BE49-F238E27FC236}">
                <a16:creationId xmlns:a16="http://schemas.microsoft.com/office/drawing/2014/main" id="{ECDD928E-2D50-432C-B544-EF7ED67C3B66}"/>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a:extLst>
              <a:ext uri="{FF2B5EF4-FFF2-40B4-BE49-F238E27FC236}">
                <a16:creationId xmlns:a16="http://schemas.microsoft.com/office/drawing/2014/main" id="{C0D44EC3-856A-4782-8992-AD1C15B61A0C}"/>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838769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a:extLst>
              <a:ext uri="{FF2B5EF4-FFF2-40B4-BE49-F238E27FC236}">
                <a16:creationId xmlns:a16="http://schemas.microsoft.com/office/drawing/2014/main" id="{3129E68C-C99F-4566-9E38-6F32AF6A18E2}"/>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906096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
        <p:nvSpPr>
          <p:cNvPr id="9" name="Slide Number Placeholder 6">
            <a:extLst>
              <a:ext uri="{FF2B5EF4-FFF2-40B4-BE49-F238E27FC236}">
                <a16:creationId xmlns:a16="http://schemas.microsoft.com/office/drawing/2014/main" id="{3F8C8E88-E8FF-46A9-B9A5-67CE4DC40C0D}"/>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742464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a:extLst>
              <a:ext uri="{FF2B5EF4-FFF2-40B4-BE49-F238E27FC236}">
                <a16:creationId xmlns:a16="http://schemas.microsoft.com/office/drawing/2014/main" id="{526A5A42-45CE-423D-B378-5F5875C8BD64}"/>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6353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375594"/>
          </a:xfrm>
        </p:spPr>
        <p:txBody>
          <a:bodyPr/>
          <a:lstStyle/>
          <a:p>
            <a:r>
              <a:rPr lang="en-US"/>
              <a:t>Click icon to add table</a:t>
            </a:r>
          </a:p>
        </p:txBody>
      </p:sp>
      <p:sp>
        <p:nvSpPr>
          <p:cNvPr id="8" name="Slide Number Placeholder 6">
            <a:extLst>
              <a:ext uri="{FF2B5EF4-FFF2-40B4-BE49-F238E27FC236}">
                <a16:creationId xmlns:a16="http://schemas.microsoft.com/office/drawing/2014/main" id="{6818B667-6ED0-46B1-9C2D-A9BDA63A52FA}"/>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21348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FF2D3753-A7C1-426B-A2DB-09B027A6967B}"/>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2135056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0CE05120-4778-47D5-B89B-8ED0E140881C}"/>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597094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p:txBody>
      </p:sp>
      <p:sp>
        <p:nvSpPr>
          <p:cNvPr id="7" name="Slide Number Placeholder 6">
            <a:extLst>
              <a:ext uri="{FF2B5EF4-FFF2-40B4-BE49-F238E27FC236}">
                <a16:creationId xmlns:a16="http://schemas.microsoft.com/office/drawing/2014/main" id="{E819C7D1-BB35-4679-91D6-460FBB0B6303}"/>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65285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538893EB-3A53-42E5-B8D6-AE3145DFDA4E}"/>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731088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41292A8C-430E-4959-A811-F586EA582438}"/>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0824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over Slide">
    <p:bg>
      <p:bgPr>
        <a:gradFill>
          <a:gsLst>
            <a:gs pos="0">
              <a:schemeClr val="accent2"/>
            </a:gs>
            <a:gs pos="100000">
              <a:srgbClr val="7D80FF"/>
            </a:gs>
            <a:gs pos="100000">
              <a:schemeClr val="accent4"/>
            </a:gs>
          </a:gsLst>
          <a:lin ang="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AA352F13-5C80-4DF7-B43A-EB04DFA56666}"/>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026420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855054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00810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68293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4949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912698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43763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683762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3917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58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F3F1C68D-1E34-4EE9-B853-ABE581AD7F02}"/>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8872303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0092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0205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101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872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3044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166598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492536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651282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171387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152058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Click to 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
        <p:nvSpPr>
          <p:cNvPr id="9" name="Slide Number Placeholder 6">
            <a:extLst>
              <a:ext uri="{FF2B5EF4-FFF2-40B4-BE49-F238E27FC236}">
                <a16:creationId xmlns:a16="http://schemas.microsoft.com/office/drawing/2014/main" id="{FE0C8642-9F84-4332-A485-122129AB78D0}"/>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111166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3751487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068053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133692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45367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5027498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3297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120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22405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038301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714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Click to edit Master text styles</a:t>
            </a:r>
          </a:p>
        </p:txBody>
      </p:sp>
      <p:sp>
        <p:nvSpPr>
          <p:cNvPr id="6" name="Slide Number Placeholder 6">
            <a:extLst>
              <a:ext uri="{FF2B5EF4-FFF2-40B4-BE49-F238E27FC236}">
                <a16:creationId xmlns:a16="http://schemas.microsoft.com/office/drawing/2014/main" id="{568860C3-A0C0-44FC-87AC-0E5ADC7B90E4}"/>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259304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Tree>
    <p:extLst>
      <p:ext uri="{BB962C8B-B14F-4D97-AF65-F5344CB8AC3E}">
        <p14:creationId xmlns:p14="http://schemas.microsoft.com/office/powerpoint/2010/main" val="10367672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65598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71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Tree>
    <p:extLst>
      <p:ext uri="{BB962C8B-B14F-4D97-AF65-F5344CB8AC3E}">
        <p14:creationId xmlns:p14="http://schemas.microsoft.com/office/powerpoint/2010/main" val="17546584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3586674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
        <p:nvSpPr>
          <p:cNvPr id="6" name="Slide Number Placeholder 6">
            <a:extLst>
              <a:ext uri="{FF2B5EF4-FFF2-40B4-BE49-F238E27FC236}">
                <a16:creationId xmlns:a16="http://schemas.microsoft.com/office/drawing/2014/main" id="{8067EDD2-686F-479F-918B-996A1B7BE948}"/>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27238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662845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988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805068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95690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dirty="0"/>
              <a:t>Drag picture to placeholder or click icon to add</a:t>
            </a:r>
          </a:p>
        </p:txBody>
      </p:sp>
      <p:sp>
        <p:nvSpPr>
          <p:cNvPr id="9" name="Slide Number Placeholder 6">
            <a:extLst>
              <a:ext uri="{FF2B5EF4-FFF2-40B4-BE49-F238E27FC236}">
                <a16:creationId xmlns:a16="http://schemas.microsoft.com/office/drawing/2014/main" id="{6B4A5F2F-4AAD-4D31-B3CE-23C13EE11965}"/>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6752557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263152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11342803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6371382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5575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8788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8629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9758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4749764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5255754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79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5" name="Slide Number Placeholder 6">
            <a:extLst>
              <a:ext uri="{FF2B5EF4-FFF2-40B4-BE49-F238E27FC236}">
                <a16:creationId xmlns:a16="http://schemas.microsoft.com/office/drawing/2014/main" id="{DF81BB47-EE99-4F69-A278-FE97C93E5E52}"/>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3660171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6328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Tree>
    <p:extLst>
      <p:ext uri="{BB962C8B-B14F-4D97-AF65-F5344CB8AC3E}">
        <p14:creationId xmlns:p14="http://schemas.microsoft.com/office/powerpoint/2010/main" val="12606412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523726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8850816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7408120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656075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051491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13286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Tree>
    <p:extLst>
      <p:ext uri="{BB962C8B-B14F-4D97-AF65-F5344CB8AC3E}">
        <p14:creationId xmlns:p14="http://schemas.microsoft.com/office/powerpoint/2010/main" val="10912059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3878041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image" Target="../media/image2.png"/><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heme" Target="../theme/theme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image" Target="../media/image2.png"/><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theme" Target="../theme/theme3.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8" Type="http://schemas.openxmlformats.org/officeDocument/2006/relationships/slideLayout" Target="../slideLayouts/slideLayout82.xml"/><Relationship Id="rId3"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Footer Placeholder 1">
            <a:extLst>
              <a:ext uri="{FF2B5EF4-FFF2-40B4-BE49-F238E27FC236}">
                <a16:creationId xmlns:a16="http://schemas.microsoft.com/office/drawing/2014/main" id="{BAFCBDC9-B974-824E-8D59-79650130831B}"/>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bg2"/>
                </a:solidFill>
              </a:rPr>
              <a:t>/ © 2020 IBM Corporation</a:t>
            </a:r>
          </a:p>
        </p:txBody>
      </p:sp>
      <p:pic>
        <p:nvPicPr>
          <p:cNvPr id="8" name="Picture 7" descr="IBM Talent Management Solutions_White.png">
            <a:extLst>
              <a:ext uri="{FF2B5EF4-FFF2-40B4-BE49-F238E27FC236}">
                <a16:creationId xmlns:a16="http://schemas.microsoft.com/office/drawing/2014/main" id="{84C9555D-561D-4E23-AE4C-DEF5E4652409}"/>
              </a:ext>
            </a:extLst>
          </p:cNvPr>
          <p:cNvPicPr>
            <a:picLocks noChangeAspect="1"/>
          </p:cNvPicPr>
          <p:nvPr userDrawn="1"/>
        </p:nvPicPr>
        <p:blipFill>
          <a:blip r:embed="rId40" cstate="screen">
            <a:extLst>
              <a:ext uri="{28A0092B-C50C-407E-A947-70E740481C1C}">
                <a14:useLocalDpi xmlns:a14="http://schemas.microsoft.com/office/drawing/2010/main"/>
              </a:ext>
            </a:extLst>
          </a:blip>
          <a:stretch>
            <a:fillRect/>
          </a:stretch>
        </p:blipFill>
        <p:spPr>
          <a:xfrm>
            <a:off x="109932" y="4783886"/>
            <a:ext cx="1577550" cy="140861"/>
          </a:xfrm>
          <a:prstGeom prst="rect">
            <a:avLst/>
          </a:prstGeom>
        </p:spPr>
      </p:pic>
      <p:sp>
        <p:nvSpPr>
          <p:cNvPr id="9" name="Slide Number Placeholder 6">
            <a:extLst>
              <a:ext uri="{FF2B5EF4-FFF2-40B4-BE49-F238E27FC236}">
                <a16:creationId xmlns:a16="http://schemas.microsoft.com/office/drawing/2014/main" id="{53BE5053-B4A1-45D8-8BA3-E8C2786076F3}"/>
              </a:ext>
            </a:extLst>
          </p:cNvPr>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D0BE6F14-FF48-0F4F-A8AA-2E3F25371E4A}" type="slidenum">
              <a:rPr lang="en-US" smtClean="0"/>
              <a:pPr/>
              <a:t>‹#›</a:t>
            </a:fld>
            <a:endParaRPr lang="en-US" dirty="0"/>
          </a:p>
        </p:txBody>
      </p:sp>
    </p:spTree>
    <p:extLst>
      <p:ext uri="{BB962C8B-B14F-4D97-AF65-F5344CB8AC3E}">
        <p14:creationId xmlns:p14="http://schemas.microsoft.com/office/powerpoint/2010/main" val="117404520"/>
      </p:ext>
    </p:extLst>
  </p:cSld>
  <p:clrMap bg1="lt1" tx1="dk1" bg2="lt2" tx2="dk2" accent1="accent1" accent2="accent2" accent3="accent3" accent4="accent4" accent5="accent5" accent6="accent6" hlink="hlink" folHlink="folHlink"/>
  <p:sldLayoutIdLst>
    <p:sldLayoutId id="2147483673" r:id="rId1"/>
    <p:sldLayoutId id="2147483826" r:id="rId2"/>
    <p:sldLayoutId id="2147483828" r:id="rId3"/>
    <p:sldLayoutId id="2147483827" r:id="rId4"/>
    <p:sldLayoutId id="2147483674" r:id="rId5"/>
    <p:sldLayoutId id="2147483819"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822" r:id="rId37"/>
    <p:sldLayoutId id="2147483707" r:id="rId38"/>
  </p:sldLayoutIdLst>
  <p:hf hd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8" name="Footer Placeholder 1">
            <a:extLst>
              <a:ext uri="{FF2B5EF4-FFF2-40B4-BE49-F238E27FC236}">
                <a16:creationId xmlns:a16="http://schemas.microsoft.com/office/drawing/2014/main" id="{838E5AAC-B6E5-CE43-B95E-C10DD5F3FC1A}"/>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2020 IBM Corporation</a:t>
            </a:r>
          </a:p>
        </p:txBody>
      </p:sp>
      <p:pic>
        <p:nvPicPr>
          <p:cNvPr id="9" name="Picture 8" descr="IBM Talent Management Solutions.png">
            <a:extLst>
              <a:ext uri="{FF2B5EF4-FFF2-40B4-BE49-F238E27FC236}">
                <a16:creationId xmlns:a16="http://schemas.microsoft.com/office/drawing/2014/main" id="{328C194F-0C3E-4730-B080-A023B28B04FE}"/>
              </a:ext>
            </a:extLst>
          </p:cNvPr>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a:off x="151378" y="4781078"/>
            <a:ext cx="1536104" cy="137160"/>
          </a:xfrm>
          <a:prstGeom prst="rect">
            <a:avLst/>
          </a:prstGeom>
        </p:spPr>
      </p:pic>
    </p:spTree>
    <p:extLst>
      <p:ext uri="{BB962C8B-B14F-4D97-AF65-F5344CB8AC3E}">
        <p14:creationId xmlns:p14="http://schemas.microsoft.com/office/powerpoint/2010/main" val="16397314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829"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824" r:id="rId35"/>
    <p:sldLayoutId id="2147483780" r:id="rId36"/>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8" name="Footer Placeholder 1">
            <a:extLst>
              <a:ext uri="{FF2B5EF4-FFF2-40B4-BE49-F238E27FC236}">
                <a16:creationId xmlns:a16="http://schemas.microsoft.com/office/drawing/2014/main" id="{74A8DE0E-4643-AB48-8185-8191FC0DAAB5}"/>
              </a:ext>
            </a:extLst>
          </p:cNvPr>
          <p:cNvSpPr txBox="1">
            <a:spLocks/>
          </p:cNvSpPr>
          <p:nvPr userDrawn="1"/>
        </p:nvSpPr>
        <p:spPr>
          <a:xfrm>
            <a:off x="1687482" y="4783886"/>
            <a:ext cx="25200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700" dirty="0">
                <a:solidFill>
                  <a:schemeClr val="tx1"/>
                </a:solidFill>
              </a:rPr>
              <a:t>/ © 2020 IBM Corporation</a:t>
            </a:r>
          </a:p>
        </p:txBody>
      </p:sp>
      <p:pic>
        <p:nvPicPr>
          <p:cNvPr id="9" name="Picture 8" descr="IBM Talent Management Solutions.png">
            <a:extLst>
              <a:ext uri="{FF2B5EF4-FFF2-40B4-BE49-F238E27FC236}">
                <a16:creationId xmlns:a16="http://schemas.microsoft.com/office/drawing/2014/main" id="{4D8059F2-CDC4-4946-8AB4-4BF06486FCAF}"/>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151378" y="4781078"/>
            <a:ext cx="1536104" cy="137160"/>
          </a:xfrm>
          <a:prstGeom prst="rect">
            <a:avLst/>
          </a:prstGeom>
        </p:spPr>
      </p:pic>
    </p:spTree>
    <p:extLst>
      <p:ext uri="{BB962C8B-B14F-4D97-AF65-F5344CB8AC3E}">
        <p14:creationId xmlns:p14="http://schemas.microsoft.com/office/powerpoint/2010/main" val="1367308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817"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25" r:id="rId34"/>
    <p:sldLayoutId id="2147483816" r:id="rId35"/>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9.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9.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hyperlink" Target="https://ibm.box.com/s/892vd4yuzdfhe0e60k7rmg3k4v2y3fs1" TargetMode="External"/><Relationship Id="rId2" Type="http://schemas.openxmlformats.org/officeDocument/2006/relationships/hyperlink" Target="https://www.ibm.com/support/knowledgecenter/en/SSEUFV/6_CommsAndElinks/5c_eLinkDashboard.html#ID-1122-00000002__3" TargetMode="External"/><Relationship Id="rId1" Type="http://schemas.openxmlformats.org/officeDocument/2006/relationships/slideLayout" Target="../slideLayouts/slideLayout62.xml"/><Relationship Id="rId5" Type="http://schemas.openxmlformats.org/officeDocument/2006/relationships/hyperlink" Target="https://ibm.box.com/s/7q72c6hwrtfamjf9178wfmvpldq9mc69" TargetMode="External"/><Relationship Id="rId4" Type="http://schemas.openxmlformats.org/officeDocument/2006/relationships/hyperlink" Target="https://ibm.box.com/s/bo3q0hpjqicvnqduofm9lc5npspmytl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59.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03781"/>
            <a:ext cx="8146775" cy="4479344"/>
          </a:xfrm>
        </p:spPr>
        <p:txBody>
          <a:bodyPr/>
          <a:lstStyle/>
          <a:p>
            <a:r>
              <a:rPr lang="en-US" dirty="0"/>
              <a:t>The eLink Dashboard</a:t>
            </a:r>
            <a:br>
              <a:rPr lang="en-US" dirty="0"/>
            </a:br>
            <a:r>
              <a:rPr lang="en-US" dirty="0"/>
              <a:t>IBM Kenexa BrassRing on Cloud</a:t>
            </a:r>
            <a:br>
              <a:rPr lang="en-US" dirty="0"/>
            </a:br>
            <a:br>
              <a:rPr lang="en-US" dirty="0"/>
            </a:br>
            <a:r>
              <a:rPr lang="en-US" sz="1600" b="0" dirty="0"/>
              <a:t>—</a:t>
            </a:r>
            <a:br>
              <a:rPr lang="en-US" b="0" dirty="0"/>
            </a:br>
            <a:r>
              <a:rPr lang="en-US" sz="1800" b="1" dirty="0"/>
              <a:t>Client Training and Enablement Session</a:t>
            </a:r>
            <a:br>
              <a:rPr lang="en-US" b="0" dirty="0"/>
            </a:br>
            <a:r>
              <a:rPr lang="en-US" sz="1600" b="1" dirty="0">
                <a:latin typeface="IBM Plex Sans SemiBold" panose="020B0503050000000000" pitchFamily="34" charset="77"/>
              </a:rPr>
              <a:t>IBM Talent Management Solutions</a:t>
            </a:r>
            <a:br>
              <a:rPr lang="en-US" sz="1600" b="0" dirty="0"/>
            </a:br>
            <a:r>
              <a:rPr lang="en-US" sz="1600" dirty="0">
                <a:latin typeface="IBM Plex Sans" charset="0"/>
              </a:rPr>
              <a:t>December 15</a:t>
            </a:r>
            <a:r>
              <a:rPr lang="en-US" sz="1600" baseline="30000" dirty="0">
                <a:latin typeface="IBM Plex Sans" charset="0"/>
              </a:rPr>
              <a:t>th</a:t>
            </a:r>
            <a:r>
              <a:rPr lang="en-US" sz="1600" dirty="0">
                <a:latin typeface="IBM Plex Sans" charset="0"/>
              </a:rPr>
              <a:t>, 2020</a:t>
            </a:r>
            <a:endParaRPr lang="en-US" sz="1600" i="1" dirty="0">
              <a:latin typeface="IBM Plex Sans" charset="0"/>
              <a:ea typeface="IBM Plex Sans" charset="0"/>
              <a:cs typeface="IBM Plex Sans" charset="0"/>
            </a:endParaRPr>
          </a:p>
        </p:txBody>
      </p:sp>
    </p:spTree>
    <p:extLst>
      <p:ext uri="{BB962C8B-B14F-4D97-AF65-F5344CB8AC3E}">
        <p14:creationId xmlns:p14="http://schemas.microsoft.com/office/powerpoint/2010/main" val="196102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52697-D16B-43CD-99AB-82391501703F}"/>
              </a:ext>
            </a:extLst>
          </p:cNvPr>
          <p:cNvSpPr>
            <a:spLocks noGrp="1"/>
          </p:cNvSpPr>
          <p:nvPr>
            <p:ph type="body" sz="quarter" idx="14"/>
          </p:nvPr>
        </p:nvSpPr>
        <p:spPr>
          <a:xfrm>
            <a:off x="223339" y="588154"/>
            <a:ext cx="8133262" cy="4085445"/>
          </a:xfrm>
        </p:spPr>
        <p:txBody>
          <a:bodyPr/>
          <a:lstStyle/>
          <a:p>
            <a:endParaRPr lang="en-US" dirty="0">
              <a:latin typeface="IBM Plex Sans" panose="020B0503050000000000" pitchFamily="34" charset="0"/>
            </a:endParaRPr>
          </a:p>
          <a:p>
            <a:endParaRPr lang="en-US" sz="1400" dirty="0"/>
          </a:p>
        </p:txBody>
      </p:sp>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146050" y="0"/>
            <a:ext cx="4870450" cy="35691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eLink Dashboard </a:t>
            </a:r>
          </a:p>
        </p:txBody>
      </p:sp>
      <p:pic>
        <p:nvPicPr>
          <p:cNvPr id="2" name="Picture 1">
            <a:extLst>
              <a:ext uri="{FF2B5EF4-FFF2-40B4-BE49-F238E27FC236}">
                <a16:creationId xmlns:a16="http://schemas.microsoft.com/office/drawing/2014/main" id="{D120B1C9-B73C-4B81-9AAD-58AAFD6FB8B6}"/>
              </a:ext>
            </a:extLst>
          </p:cNvPr>
          <p:cNvPicPr>
            <a:picLocks noChangeAspect="1"/>
          </p:cNvPicPr>
          <p:nvPr/>
        </p:nvPicPr>
        <p:blipFill>
          <a:blip r:embed="rId2"/>
          <a:stretch>
            <a:fillRect/>
          </a:stretch>
        </p:blipFill>
        <p:spPr>
          <a:xfrm>
            <a:off x="86270" y="469901"/>
            <a:ext cx="4203700" cy="2241567"/>
          </a:xfrm>
          <a:prstGeom prst="rect">
            <a:avLst/>
          </a:prstGeom>
        </p:spPr>
      </p:pic>
      <p:pic>
        <p:nvPicPr>
          <p:cNvPr id="3" name="Picture 2">
            <a:extLst>
              <a:ext uri="{FF2B5EF4-FFF2-40B4-BE49-F238E27FC236}">
                <a16:creationId xmlns:a16="http://schemas.microsoft.com/office/drawing/2014/main" id="{2382CB48-387D-49FC-B0F0-7BF1E2A32402}"/>
              </a:ext>
            </a:extLst>
          </p:cNvPr>
          <p:cNvPicPr>
            <a:picLocks noChangeAspect="1"/>
          </p:cNvPicPr>
          <p:nvPr/>
        </p:nvPicPr>
        <p:blipFill>
          <a:blip r:embed="rId3"/>
          <a:stretch>
            <a:fillRect/>
          </a:stretch>
        </p:blipFill>
        <p:spPr>
          <a:xfrm>
            <a:off x="4549372" y="178456"/>
            <a:ext cx="3921670" cy="2238818"/>
          </a:xfrm>
          <a:prstGeom prst="rect">
            <a:avLst/>
          </a:prstGeom>
        </p:spPr>
      </p:pic>
      <p:pic>
        <p:nvPicPr>
          <p:cNvPr id="5" name="Picture 4">
            <a:extLst>
              <a:ext uri="{FF2B5EF4-FFF2-40B4-BE49-F238E27FC236}">
                <a16:creationId xmlns:a16="http://schemas.microsoft.com/office/drawing/2014/main" id="{652E4655-843F-47F7-AFAA-41510E4BCE5C}"/>
              </a:ext>
            </a:extLst>
          </p:cNvPr>
          <p:cNvPicPr>
            <a:picLocks noChangeAspect="1"/>
          </p:cNvPicPr>
          <p:nvPr/>
        </p:nvPicPr>
        <p:blipFill>
          <a:blip r:embed="rId4"/>
          <a:stretch>
            <a:fillRect/>
          </a:stretch>
        </p:blipFill>
        <p:spPr>
          <a:xfrm>
            <a:off x="4572000" y="2488956"/>
            <a:ext cx="3899042" cy="2476088"/>
          </a:xfrm>
          <a:prstGeom prst="rect">
            <a:avLst/>
          </a:prstGeom>
        </p:spPr>
      </p:pic>
      <p:pic>
        <p:nvPicPr>
          <p:cNvPr id="8" name="Picture 7">
            <a:extLst>
              <a:ext uri="{FF2B5EF4-FFF2-40B4-BE49-F238E27FC236}">
                <a16:creationId xmlns:a16="http://schemas.microsoft.com/office/drawing/2014/main" id="{6CA17A14-FE2C-44D5-8FA8-E030603116AB}"/>
              </a:ext>
            </a:extLst>
          </p:cNvPr>
          <p:cNvPicPr>
            <a:picLocks noChangeAspect="1"/>
          </p:cNvPicPr>
          <p:nvPr/>
        </p:nvPicPr>
        <p:blipFill>
          <a:blip r:embed="rId5"/>
          <a:stretch>
            <a:fillRect/>
          </a:stretch>
        </p:blipFill>
        <p:spPr>
          <a:xfrm>
            <a:off x="86270" y="2824457"/>
            <a:ext cx="4203700" cy="1825576"/>
          </a:xfrm>
          <a:prstGeom prst="rect">
            <a:avLst/>
          </a:prstGeom>
        </p:spPr>
      </p:pic>
    </p:spTree>
    <p:extLst>
      <p:ext uri="{BB962C8B-B14F-4D97-AF65-F5344CB8AC3E}">
        <p14:creationId xmlns:p14="http://schemas.microsoft.com/office/powerpoint/2010/main" val="89513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400" y="98124"/>
            <a:ext cx="8686800" cy="4473575"/>
          </a:xfrm>
        </p:spPr>
        <p:txBody>
          <a:bodyPr/>
          <a:lstStyle/>
          <a:p>
            <a:pPr>
              <a:lnSpc>
                <a:spcPts val="10200"/>
              </a:lnSpc>
            </a:pPr>
            <a:r>
              <a:rPr lang="en-US" b="0" dirty="0">
                <a:latin typeface="IBM Plex Sans Light" charset="0"/>
                <a:ea typeface="IBM Plex Sans Light" charset="0"/>
                <a:cs typeface="IBM Plex Sans Light" charset="0"/>
              </a:rPr>
              <a:t>Demo</a:t>
            </a:r>
            <a:br>
              <a:rPr lang="en-US" b="0" dirty="0">
                <a:latin typeface="IBM Plex Sans Light" charset="0"/>
                <a:ea typeface="IBM Plex Sans Light" charset="0"/>
                <a:cs typeface="IBM Plex Sans Light" charset="0"/>
              </a:rPr>
            </a:br>
            <a:r>
              <a:rPr lang="en-US" b="0" dirty="0">
                <a:solidFill>
                  <a:schemeClr val="accent2"/>
                </a:solidFill>
                <a:latin typeface="IBM Plex Sans Light" charset="0"/>
                <a:ea typeface="IBM Plex Sans Light" charset="0"/>
                <a:cs typeface="IBM Plex Sans Light" charset="0"/>
              </a:rPr>
              <a:t>–</a:t>
            </a:r>
          </a:p>
        </p:txBody>
      </p:sp>
      <p:sp>
        <p:nvSpPr>
          <p:cNvPr id="3" name="Slide Number Placeholder 2">
            <a:extLst>
              <a:ext uri="{FF2B5EF4-FFF2-40B4-BE49-F238E27FC236}">
                <a16:creationId xmlns:a16="http://schemas.microsoft.com/office/drawing/2014/main" id="{9942AAC1-E98D-4358-A796-75887F2DBEE8}"/>
              </a:ext>
            </a:extLst>
          </p:cNvPr>
          <p:cNvSpPr>
            <a:spLocks noGrp="1"/>
          </p:cNvSpPr>
          <p:nvPr>
            <p:ph type="sldNum" sz="quarter" idx="4"/>
          </p:nvPr>
        </p:nvSpPr>
        <p:spPr>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D0BE6F14-FF48-0F4F-A8AA-2E3F25371E4A}" type="slidenum">
              <a:rPr lang="en-US" smtClean="0"/>
              <a:pPr/>
              <a:t>11</a:t>
            </a:fld>
            <a:endParaRPr lang="en-US"/>
          </a:p>
        </p:txBody>
      </p:sp>
    </p:spTree>
    <p:extLst>
      <p:ext uri="{BB962C8B-B14F-4D97-AF65-F5344CB8AC3E}">
        <p14:creationId xmlns:p14="http://schemas.microsoft.com/office/powerpoint/2010/main" val="90503849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52697-D16B-43CD-99AB-82391501703F}"/>
              </a:ext>
            </a:extLst>
          </p:cNvPr>
          <p:cNvSpPr>
            <a:spLocks noGrp="1"/>
          </p:cNvSpPr>
          <p:nvPr>
            <p:ph type="body" sz="quarter" idx="14"/>
          </p:nvPr>
        </p:nvSpPr>
        <p:spPr>
          <a:xfrm>
            <a:off x="223339" y="588154"/>
            <a:ext cx="8133262" cy="4085445"/>
          </a:xfrm>
        </p:spPr>
        <p:txBody>
          <a:bodyPr/>
          <a:lstStyle/>
          <a:p>
            <a:endParaRPr lang="en-US" dirty="0">
              <a:latin typeface="IBM Plex Sans" panose="020B0503050000000000" pitchFamily="34" charset="0"/>
            </a:endParaRPr>
          </a:p>
          <a:p>
            <a:endParaRPr lang="en-US" sz="1400" dirty="0"/>
          </a:p>
        </p:txBody>
      </p:sp>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146050" y="0"/>
            <a:ext cx="2444750" cy="35691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Configuration </a:t>
            </a:r>
          </a:p>
        </p:txBody>
      </p:sp>
      <p:sp>
        <p:nvSpPr>
          <p:cNvPr id="8" name="TextBox 7">
            <a:extLst>
              <a:ext uri="{FF2B5EF4-FFF2-40B4-BE49-F238E27FC236}">
                <a16:creationId xmlns:a16="http://schemas.microsoft.com/office/drawing/2014/main" id="{E1D419AE-EF9A-436C-9F60-667E7A0E27E6}"/>
              </a:ext>
            </a:extLst>
          </p:cNvPr>
          <p:cNvSpPr txBox="1"/>
          <p:nvPr/>
        </p:nvSpPr>
        <p:spPr>
          <a:xfrm>
            <a:off x="146050" y="458558"/>
            <a:ext cx="8774611" cy="1338828"/>
          </a:xfrm>
          <a:prstGeom prst="rect">
            <a:avLst/>
          </a:prstGeom>
          <a:noFill/>
        </p:spPr>
        <p:txBody>
          <a:bodyPr wrap="square" rtlCol="0">
            <a:spAutoFit/>
          </a:bodyPr>
          <a:lstStyle/>
          <a:p>
            <a:pPr marL="285750" indent="-285750">
              <a:buFont typeface="Arial" panose="020B0604020202020204" pitchFamily="34" charset="0"/>
              <a:buChar char="•"/>
            </a:pPr>
            <a:r>
              <a:rPr lang="en-IN" dirty="0"/>
              <a:t>eLink dashboard access can be controlled from inside BrassRing by an Administrator.</a:t>
            </a:r>
          </a:p>
          <a:p>
            <a:pPr marL="285750" indent="-285750">
              <a:buFont typeface="Arial" panose="020B0604020202020204" pitchFamily="34" charset="0"/>
              <a:buChar char="•"/>
            </a:pPr>
            <a:r>
              <a:rPr lang="en-IN" dirty="0"/>
              <a:t>A specific user’s access to dashboard can be disabled.</a:t>
            </a:r>
          </a:p>
          <a:p>
            <a:pPr marL="285750" indent="-285750">
              <a:buFont typeface="Arial" panose="020B0604020202020204" pitchFamily="34" charset="0"/>
              <a:buChar char="•"/>
            </a:pPr>
            <a:r>
              <a:rPr lang="en-IN" dirty="0"/>
              <a:t>Admins can sign-out a specific user from all logged in devices.</a:t>
            </a:r>
          </a:p>
          <a:p>
            <a:pPr marL="285750" indent="-285750">
              <a:buFont typeface="Arial" panose="020B0604020202020204" pitchFamily="34" charset="0"/>
              <a:buChar char="•"/>
            </a:pPr>
            <a:r>
              <a:rPr lang="en-IN" dirty="0"/>
              <a:t>Access can be re-enabled at any point of time.</a:t>
            </a:r>
          </a:p>
          <a:p>
            <a:endParaRPr lang="en-IN" dirty="0"/>
          </a:p>
          <a:p>
            <a:endParaRPr lang="en-IN" dirty="0"/>
          </a:p>
        </p:txBody>
      </p:sp>
      <p:pic>
        <p:nvPicPr>
          <p:cNvPr id="9" name="Picture 8">
            <a:extLst>
              <a:ext uri="{FF2B5EF4-FFF2-40B4-BE49-F238E27FC236}">
                <a16:creationId xmlns:a16="http://schemas.microsoft.com/office/drawing/2014/main" id="{5110F602-B98D-42E0-ABB5-4627E3C80CC3}"/>
              </a:ext>
            </a:extLst>
          </p:cNvPr>
          <p:cNvPicPr>
            <a:picLocks noChangeAspect="1"/>
          </p:cNvPicPr>
          <p:nvPr/>
        </p:nvPicPr>
        <p:blipFill>
          <a:blip r:embed="rId2"/>
          <a:stretch>
            <a:fillRect/>
          </a:stretch>
        </p:blipFill>
        <p:spPr>
          <a:xfrm>
            <a:off x="223339" y="1511483"/>
            <a:ext cx="898019" cy="3234361"/>
          </a:xfrm>
          <a:prstGeom prst="rect">
            <a:avLst/>
          </a:prstGeom>
        </p:spPr>
      </p:pic>
      <p:pic>
        <p:nvPicPr>
          <p:cNvPr id="11" name="Picture 10">
            <a:extLst>
              <a:ext uri="{FF2B5EF4-FFF2-40B4-BE49-F238E27FC236}">
                <a16:creationId xmlns:a16="http://schemas.microsoft.com/office/drawing/2014/main" id="{A788155C-1D63-4629-84EC-3A6E764DE43D}"/>
              </a:ext>
            </a:extLst>
          </p:cNvPr>
          <p:cNvPicPr>
            <a:picLocks noChangeAspect="1"/>
          </p:cNvPicPr>
          <p:nvPr/>
        </p:nvPicPr>
        <p:blipFill>
          <a:blip r:embed="rId3"/>
          <a:stretch>
            <a:fillRect/>
          </a:stretch>
        </p:blipFill>
        <p:spPr>
          <a:xfrm>
            <a:off x="1211524" y="3826585"/>
            <a:ext cx="7337940" cy="901789"/>
          </a:xfrm>
          <a:prstGeom prst="rect">
            <a:avLst/>
          </a:prstGeom>
        </p:spPr>
      </p:pic>
      <p:pic>
        <p:nvPicPr>
          <p:cNvPr id="1026" name="Picture 2">
            <a:extLst>
              <a:ext uri="{FF2B5EF4-FFF2-40B4-BE49-F238E27FC236}">
                <a16:creationId xmlns:a16="http://schemas.microsoft.com/office/drawing/2014/main" id="{F066FCB1-1527-456A-9CAE-3A12825F9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924" y="1511482"/>
            <a:ext cx="7301576" cy="213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01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52697-D16B-43CD-99AB-82391501703F}"/>
              </a:ext>
            </a:extLst>
          </p:cNvPr>
          <p:cNvSpPr>
            <a:spLocks noGrp="1"/>
          </p:cNvSpPr>
          <p:nvPr>
            <p:ph type="body" sz="quarter" idx="14"/>
          </p:nvPr>
        </p:nvSpPr>
        <p:spPr>
          <a:xfrm>
            <a:off x="223339" y="588154"/>
            <a:ext cx="8133262" cy="4244196"/>
          </a:xfrm>
        </p:spPr>
        <p:txBody>
          <a:bodyPr/>
          <a:lstStyle/>
          <a:p>
            <a:pPr marL="285750" indent="-285750">
              <a:buFont typeface="Arial" panose="020B0604020202020204" pitchFamily="34" charset="0"/>
              <a:buChar char="•"/>
            </a:pPr>
            <a:r>
              <a:rPr lang="en-US" sz="1800" dirty="0">
                <a:latin typeface="IBM Plex Sans" panose="020B0503050000000000" pitchFamily="34" charset="0"/>
              </a:rPr>
              <a:t>The eLink dashboard is not applicable to candidate facing communications or eLinks.</a:t>
            </a:r>
          </a:p>
          <a:p>
            <a:pPr marL="285750" indent="-285750">
              <a:buFont typeface="Arial" panose="020B0604020202020204" pitchFamily="34" charset="0"/>
              <a:buChar char="•"/>
            </a:pPr>
            <a:r>
              <a:rPr lang="en-US" sz="1800" dirty="0">
                <a:latin typeface="IBM Plex Sans" panose="020B0503050000000000" pitchFamily="34" charset="0"/>
              </a:rPr>
              <a:t>Candidates do not see any change in how they access their eLinks.</a:t>
            </a:r>
          </a:p>
          <a:p>
            <a:pPr marL="285750" indent="-285750">
              <a:buFont typeface="Arial" panose="020B0604020202020204" pitchFamily="34" charset="0"/>
              <a:buChar char="•"/>
            </a:pPr>
            <a:r>
              <a:rPr lang="en-US" sz="1800" dirty="0">
                <a:latin typeface="IBM Plex Sans" panose="020B0503050000000000" pitchFamily="34" charset="0"/>
              </a:rPr>
              <a:t>eLink dashboard gets enabled by default.</a:t>
            </a:r>
          </a:p>
          <a:p>
            <a:pPr marL="285750" indent="-285750">
              <a:buFont typeface="Arial" panose="020B0604020202020204" pitchFamily="34" charset="0"/>
              <a:buChar char="•"/>
            </a:pPr>
            <a:r>
              <a:rPr lang="en-US" sz="1800" dirty="0"/>
              <a:t>eLink dashboard shows eLinks sent to the user in the last 180 days by default.</a:t>
            </a:r>
          </a:p>
          <a:p>
            <a:pPr marL="285750" indent="-285750">
              <a:buFont typeface="Arial" panose="020B0604020202020204" pitchFamily="34" charset="0"/>
              <a:buChar char="•"/>
            </a:pPr>
            <a:r>
              <a:rPr lang="en-US" sz="1800" dirty="0">
                <a:latin typeface="IBM Plex Sans" panose="020B0503050000000000" pitchFamily="34" charset="0"/>
              </a:rPr>
              <a:t>The URL to access the dashboard is unique for each user. Users can bookmark the URL to access it in the future instead of having to navigate to their email.</a:t>
            </a:r>
          </a:p>
          <a:p>
            <a:pPr marL="285750" indent="-285750">
              <a:buFont typeface="Arial" panose="020B0604020202020204" pitchFamily="34" charset="0"/>
              <a:buChar char="•"/>
            </a:pPr>
            <a:r>
              <a:rPr lang="en-US" sz="1800" dirty="0"/>
              <a:t>The eLink dashboard is deactivated if the user is removed (purged as well) from the system.</a:t>
            </a:r>
            <a:endParaRPr lang="en-US" sz="1800" dirty="0">
              <a:latin typeface="IBM Plex Sans" panose="020B0503050000000000" pitchFamily="34" charset="0"/>
            </a:endParaRPr>
          </a:p>
        </p:txBody>
      </p:sp>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146050" y="0"/>
            <a:ext cx="4870450" cy="35691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Things to Know</a:t>
            </a:r>
          </a:p>
        </p:txBody>
      </p:sp>
    </p:spTree>
    <p:extLst>
      <p:ext uri="{BB962C8B-B14F-4D97-AF65-F5344CB8AC3E}">
        <p14:creationId xmlns:p14="http://schemas.microsoft.com/office/powerpoint/2010/main" val="32155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52697-D16B-43CD-99AB-82391501703F}"/>
              </a:ext>
            </a:extLst>
          </p:cNvPr>
          <p:cNvSpPr>
            <a:spLocks noGrp="1"/>
          </p:cNvSpPr>
          <p:nvPr>
            <p:ph type="body" sz="quarter" idx="14"/>
          </p:nvPr>
        </p:nvSpPr>
        <p:spPr>
          <a:xfrm>
            <a:off x="223339" y="588154"/>
            <a:ext cx="8133262" cy="4244196"/>
          </a:xfrm>
        </p:spPr>
        <p:txBody>
          <a:bodyPr/>
          <a:lstStyle/>
          <a:p>
            <a:pPr marL="285750" indent="-285750">
              <a:buFont typeface="Arial" panose="020B0604020202020204" pitchFamily="34" charset="0"/>
              <a:buChar char="•"/>
            </a:pPr>
            <a:r>
              <a:rPr lang="en-US" sz="1800" dirty="0">
                <a:latin typeface="IBM Plex Sans" panose="020B0503050000000000" pitchFamily="34" charset="0"/>
              </a:rPr>
              <a:t>All existing user type access restrictions will be respected inside the dashboard.</a:t>
            </a:r>
          </a:p>
          <a:p>
            <a:pPr marL="285750" indent="-285750">
              <a:buFont typeface="Arial" panose="020B0604020202020204" pitchFamily="34" charset="0"/>
              <a:buChar char="•"/>
            </a:pPr>
            <a:r>
              <a:rPr lang="en-US" sz="1800" dirty="0">
                <a:latin typeface="IBM Plex Sans" panose="020B0503050000000000" pitchFamily="34" charset="0"/>
              </a:rPr>
              <a:t>Each passcode is valid for 20 minutes. There is no restriction on the number of passcodes a user can request.</a:t>
            </a:r>
          </a:p>
          <a:p>
            <a:pPr marL="285750" indent="-285750">
              <a:buFont typeface="Arial" panose="020B0604020202020204" pitchFamily="34" charset="0"/>
              <a:buChar char="•"/>
            </a:pPr>
            <a:r>
              <a:rPr lang="en-US" sz="1800" dirty="0">
                <a:latin typeface="IBM Plex Sans" panose="020B0503050000000000" pitchFamily="34" charset="0"/>
              </a:rPr>
              <a:t>Once closed, the welcome message will not appear again. It is not possible to get it back.</a:t>
            </a:r>
          </a:p>
          <a:p>
            <a:pPr marL="285750" indent="-285750">
              <a:buFont typeface="Arial" panose="020B0604020202020204" pitchFamily="34" charset="0"/>
              <a:buChar char="•"/>
            </a:pPr>
            <a:r>
              <a:rPr lang="en-US" sz="1800" dirty="0">
                <a:latin typeface="IBM Plex Sans" panose="020B0503050000000000" pitchFamily="34" charset="0"/>
              </a:rPr>
              <a:t>The passcode email cannot be customized.</a:t>
            </a:r>
          </a:p>
          <a:p>
            <a:pPr marL="285750" indent="-285750">
              <a:buFont typeface="Arial" panose="020B0604020202020204" pitchFamily="34" charset="0"/>
              <a:buChar char="•"/>
            </a:pPr>
            <a:r>
              <a:rPr lang="en-US" sz="1800" dirty="0">
                <a:latin typeface="IBM Plex Sans" panose="020B0503050000000000" pitchFamily="34" charset="0"/>
              </a:rPr>
              <a:t>When “</a:t>
            </a:r>
            <a:r>
              <a:rPr lang="en-US" i="1" dirty="0">
                <a:latin typeface="IBM Plex Sans" panose="020B0503050000000000" pitchFamily="34" charset="0"/>
              </a:rPr>
              <a:t>Incognito browser mode</a:t>
            </a:r>
            <a:r>
              <a:rPr lang="en-US" sz="1800" dirty="0">
                <a:latin typeface="IBM Plex Sans" panose="020B0503050000000000" pitchFamily="34" charset="0"/>
              </a:rPr>
              <a:t>” is used, user must authenticate each time they would be to access the dashboard.</a:t>
            </a:r>
          </a:p>
          <a:p>
            <a:pPr marL="285750" indent="-285750">
              <a:buFont typeface="Arial" panose="020B0604020202020204" pitchFamily="34" charset="0"/>
              <a:buChar char="•"/>
            </a:pPr>
            <a:r>
              <a:rPr lang="en-US" sz="1800" dirty="0">
                <a:latin typeface="IBM Plex Sans" panose="020B0503050000000000" pitchFamily="34" charset="0"/>
              </a:rPr>
              <a:t>The session remains active till the browser is closed and/or cache/cookies are cleared.</a:t>
            </a:r>
          </a:p>
          <a:p>
            <a:pPr marL="285750" indent="-285750">
              <a:buFont typeface="Arial" panose="020B0604020202020204" pitchFamily="34" charset="0"/>
              <a:buChar char="•"/>
            </a:pPr>
            <a:r>
              <a:rPr lang="en-US" sz="1800" dirty="0">
                <a:latin typeface="IBM Plex Sans" panose="020B0503050000000000" pitchFamily="34" charset="0"/>
              </a:rPr>
              <a:t>If SSO is enabled for eLink authentication, it will be honored.</a:t>
            </a:r>
          </a:p>
        </p:txBody>
      </p:sp>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146050" y="0"/>
            <a:ext cx="4870450" cy="35691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Things to Know</a:t>
            </a:r>
          </a:p>
        </p:txBody>
      </p:sp>
    </p:spTree>
    <p:extLst>
      <p:ext uri="{BB962C8B-B14F-4D97-AF65-F5344CB8AC3E}">
        <p14:creationId xmlns:p14="http://schemas.microsoft.com/office/powerpoint/2010/main" val="1614061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1D97EE-BB14-439C-BF79-CB4DDE3FE9D6}"/>
              </a:ext>
            </a:extLst>
          </p:cNvPr>
          <p:cNvSpPr>
            <a:spLocks noGrp="1"/>
          </p:cNvSpPr>
          <p:nvPr>
            <p:ph type="sldNum" sz="quarter" idx="10"/>
          </p:nvPr>
        </p:nvSpPr>
        <p:spPr/>
        <p:txBody>
          <a:bodyPr/>
          <a:lstStyle/>
          <a:p>
            <a:fld id="{D0BE6F14-FF48-0F4F-A8AA-2E3F25371E4A}" type="slidenum">
              <a:rPr lang="en-US" smtClean="0"/>
              <a:pPr/>
              <a:t>15</a:t>
            </a:fld>
            <a:endParaRPr lang="en-US"/>
          </a:p>
        </p:txBody>
      </p:sp>
      <p:sp>
        <p:nvSpPr>
          <p:cNvPr id="3" name="Title 2">
            <a:extLst>
              <a:ext uri="{FF2B5EF4-FFF2-40B4-BE49-F238E27FC236}">
                <a16:creationId xmlns:a16="http://schemas.microsoft.com/office/drawing/2014/main" id="{FD8826FC-4AFB-492A-81A3-BECEA4381A6C}"/>
              </a:ext>
            </a:extLst>
          </p:cNvPr>
          <p:cNvSpPr>
            <a:spLocks noGrp="1"/>
          </p:cNvSpPr>
          <p:nvPr>
            <p:ph type="title"/>
          </p:nvPr>
        </p:nvSpPr>
        <p:spPr>
          <a:xfrm>
            <a:off x="-1" y="-1"/>
            <a:ext cx="9143999" cy="552451"/>
          </a:xfrm>
        </p:spPr>
        <p:txBody>
          <a:bodyPr/>
          <a:lstStyle/>
          <a:p>
            <a:r>
              <a:rPr lang="en-US" dirty="0"/>
              <a:t>Frequently Asked Questions:</a:t>
            </a:r>
          </a:p>
        </p:txBody>
      </p:sp>
      <p:sp>
        <p:nvSpPr>
          <p:cNvPr id="4" name="TextBox 3">
            <a:extLst>
              <a:ext uri="{FF2B5EF4-FFF2-40B4-BE49-F238E27FC236}">
                <a16:creationId xmlns:a16="http://schemas.microsoft.com/office/drawing/2014/main" id="{8C176492-B8CE-4E53-AA18-20904E9BAD2A}"/>
              </a:ext>
            </a:extLst>
          </p:cNvPr>
          <p:cNvSpPr txBox="1"/>
          <p:nvPr/>
        </p:nvSpPr>
        <p:spPr>
          <a:xfrm>
            <a:off x="95250" y="533400"/>
            <a:ext cx="8750300" cy="4247317"/>
          </a:xfrm>
          <a:prstGeom prst="rect">
            <a:avLst/>
          </a:prstGeom>
          <a:noFill/>
        </p:spPr>
        <p:txBody>
          <a:bodyPr wrap="square" rtlCol="0">
            <a:spAutoFit/>
          </a:bodyPr>
          <a:lstStyle/>
          <a:p>
            <a:r>
              <a:rPr lang="en-US" dirty="0"/>
              <a:t>Q: Can users get locked out of the eLink Dashboard?</a:t>
            </a:r>
          </a:p>
          <a:p>
            <a:r>
              <a:rPr lang="en-US" dirty="0">
                <a:solidFill>
                  <a:schemeClr val="accent3"/>
                </a:solidFill>
              </a:rPr>
              <a:t>A: </a:t>
            </a:r>
            <a:r>
              <a:rPr lang="en-US" i="1" dirty="0">
                <a:solidFill>
                  <a:schemeClr val="accent3"/>
                </a:solidFill>
              </a:rPr>
              <a:t>No there is no login process, so there is no lock out.</a:t>
            </a:r>
          </a:p>
          <a:p>
            <a:r>
              <a:rPr lang="en-US" dirty="0"/>
              <a:t>Q: How much history is stored on the home page? Can the amount of history showing on the home page be configured?</a:t>
            </a:r>
          </a:p>
          <a:p>
            <a:r>
              <a:rPr lang="en-US" dirty="0">
                <a:solidFill>
                  <a:schemeClr val="accent3"/>
                </a:solidFill>
              </a:rPr>
              <a:t>A: </a:t>
            </a:r>
            <a:r>
              <a:rPr lang="en-US" i="1" dirty="0">
                <a:solidFill>
                  <a:schemeClr val="accent3"/>
                </a:solidFill>
              </a:rPr>
              <a:t>180 days is the default. This period can't be configured right now.</a:t>
            </a:r>
          </a:p>
          <a:p>
            <a:r>
              <a:rPr lang="en-US" dirty="0"/>
              <a:t>Q: Any additional user type privileges to access this eLink dashboard feature for users?</a:t>
            </a:r>
          </a:p>
          <a:p>
            <a:r>
              <a:rPr lang="en-US" dirty="0">
                <a:solidFill>
                  <a:schemeClr val="accent3"/>
                </a:solidFill>
              </a:rPr>
              <a:t>A: </a:t>
            </a:r>
            <a:r>
              <a:rPr lang="en-US" i="1" dirty="0">
                <a:solidFill>
                  <a:schemeClr val="accent3"/>
                </a:solidFill>
              </a:rPr>
              <a:t>No additional user type privileges required. It is enabled by default.</a:t>
            </a:r>
          </a:p>
          <a:p>
            <a:r>
              <a:rPr lang="en-US" dirty="0"/>
              <a:t>Q: Is that "Feedback" section tied to the "eLink talent record -show 'respond' button?" client setting?</a:t>
            </a:r>
          </a:p>
          <a:p>
            <a:r>
              <a:rPr lang="en-US" dirty="0">
                <a:solidFill>
                  <a:schemeClr val="accent3"/>
                </a:solidFill>
              </a:rPr>
              <a:t>A: </a:t>
            </a:r>
            <a:r>
              <a:rPr lang="en-US" i="1" dirty="0">
                <a:solidFill>
                  <a:schemeClr val="accent3"/>
                </a:solidFill>
              </a:rPr>
              <a:t>Yes, if the client setting is turned off, there will be no feedback section</a:t>
            </a:r>
            <a:r>
              <a:rPr lang="en-US" dirty="0">
                <a:solidFill>
                  <a:schemeClr val="accent3"/>
                </a:solidFill>
              </a:rPr>
              <a:t>.</a:t>
            </a:r>
          </a:p>
          <a:p>
            <a:r>
              <a:rPr lang="en-US" dirty="0"/>
              <a:t>Q: Disabling a user in BR disables eLink dashboard access?</a:t>
            </a:r>
          </a:p>
          <a:p>
            <a:r>
              <a:rPr lang="en-US" dirty="0">
                <a:solidFill>
                  <a:schemeClr val="accent3"/>
                </a:solidFill>
              </a:rPr>
              <a:t>A: </a:t>
            </a:r>
            <a:r>
              <a:rPr lang="en-US" i="1" dirty="0">
                <a:solidFill>
                  <a:schemeClr val="accent3"/>
                </a:solidFill>
              </a:rPr>
              <a:t>Yes, the eLink dashboard is deactivated if the user is removed from the system</a:t>
            </a:r>
            <a:r>
              <a:rPr lang="en-US" dirty="0">
                <a:solidFill>
                  <a:schemeClr val="accent3"/>
                </a:solidFill>
              </a:rPr>
              <a:t>.</a:t>
            </a:r>
          </a:p>
          <a:p>
            <a:r>
              <a:rPr lang="en-US" dirty="0"/>
              <a:t>Q: Does this mean that the eLink dashboard doesn't expire after 10 days?</a:t>
            </a:r>
          </a:p>
          <a:p>
            <a:r>
              <a:rPr lang="en-US" dirty="0">
                <a:solidFill>
                  <a:schemeClr val="accent3"/>
                </a:solidFill>
              </a:rPr>
              <a:t>A: </a:t>
            </a:r>
            <a:r>
              <a:rPr lang="en-US" i="1" dirty="0">
                <a:solidFill>
                  <a:schemeClr val="accent3"/>
                </a:solidFill>
              </a:rPr>
              <a:t>The user can bookmark their eLink Dashboard and that link never expires</a:t>
            </a:r>
            <a:r>
              <a:rPr lang="en-US" dirty="0">
                <a:solidFill>
                  <a:schemeClr val="accent3"/>
                </a:solidFill>
              </a:rPr>
              <a:t>.</a:t>
            </a:r>
          </a:p>
          <a:p>
            <a:r>
              <a:rPr lang="en-US" dirty="0"/>
              <a:t>Q: Will a new passcode be sent, and the previous passcode expire if a user requests it more than once? </a:t>
            </a:r>
          </a:p>
          <a:p>
            <a:r>
              <a:rPr lang="en-US" dirty="0">
                <a:solidFill>
                  <a:schemeClr val="accent3"/>
                </a:solidFill>
              </a:rPr>
              <a:t>A: </a:t>
            </a:r>
            <a:r>
              <a:rPr lang="en-US" i="1" dirty="0">
                <a:solidFill>
                  <a:schemeClr val="accent3"/>
                </a:solidFill>
              </a:rPr>
              <a:t>No, once a user requests a password the system will not send a new password until the 20-minute period has passed.</a:t>
            </a:r>
          </a:p>
          <a:p>
            <a:r>
              <a:rPr lang="en-US" dirty="0"/>
              <a:t>Q: What is the case when we use SSO authentication for eLinks? Is this then as well the case for the eLink Dashboard?</a:t>
            </a:r>
          </a:p>
          <a:p>
            <a:r>
              <a:rPr lang="en-US" dirty="0">
                <a:solidFill>
                  <a:schemeClr val="accent3"/>
                </a:solidFill>
              </a:rPr>
              <a:t>A: </a:t>
            </a:r>
            <a:r>
              <a:rPr lang="en-US" i="1" dirty="0">
                <a:solidFill>
                  <a:schemeClr val="accent3"/>
                </a:solidFill>
              </a:rPr>
              <a:t>The eLink Dashboard does work with SSO. The user doesn't have to re-authenticate because technically SSO is an authentication</a:t>
            </a:r>
            <a:r>
              <a:rPr lang="en-US" dirty="0">
                <a:solidFill>
                  <a:schemeClr val="accent3"/>
                </a:solidFill>
              </a:rPr>
              <a:t>.</a:t>
            </a:r>
            <a:endParaRPr lang="en-IN" dirty="0">
              <a:solidFill>
                <a:schemeClr val="accent3"/>
              </a:solidFill>
            </a:endParaRPr>
          </a:p>
        </p:txBody>
      </p:sp>
    </p:spTree>
    <p:extLst>
      <p:ext uri="{BB962C8B-B14F-4D97-AF65-F5344CB8AC3E}">
        <p14:creationId xmlns:p14="http://schemas.microsoft.com/office/powerpoint/2010/main" val="230441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1D97EE-BB14-439C-BF79-CB4DDE3FE9D6}"/>
              </a:ext>
            </a:extLst>
          </p:cNvPr>
          <p:cNvSpPr>
            <a:spLocks noGrp="1"/>
          </p:cNvSpPr>
          <p:nvPr>
            <p:ph type="sldNum" sz="quarter" idx="10"/>
          </p:nvPr>
        </p:nvSpPr>
        <p:spPr/>
        <p:txBody>
          <a:bodyPr/>
          <a:lstStyle/>
          <a:p>
            <a:fld id="{D0BE6F14-FF48-0F4F-A8AA-2E3F25371E4A}" type="slidenum">
              <a:rPr lang="en-US" smtClean="0"/>
              <a:pPr/>
              <a:t>16</a:t>
            </a:fld>
            <a:endParaRPr lang="en-US"/>
          </a:p>
        </p:txBody>
      </p:sp>
      <p:sp>
        <p:nvSpPr>
          <p:cNvPr id="3" name="Title 2">
            <a:extLst>
              <a:ext uri="{FF2B5EF4-FFF2-40B4-BE49-F238E27FC236}">
                <a16:creationId xmlns:a16="http://schemas.microsoft.com/office/drawing/2014/main" id="{FD8826FC-4AFB-492A-81A3-BECEA4381A6C}"/>
              </a:ext>
            </a:extLst>
          </p:cNvPr>
          <p:cNvSpPr>
            <a:spLocks noGrp="1"/>
          </p:cNvSpPr>
          <p:nvPr>
            <p:ph type="title"/>
          </p:nvPr>
        </p:nvSpPr>
        <p:spPr/>
        <p:txBody>
          <a:bodyPr/>
          <a:lstStyle/>
          <a:p>
            <a:r>
              <a:rPr lang="en-US" sz="4000" dirty="0"/>
              <a:t>Resources</a:t>
            </a:r>
          </a:p>
        </p:txBody>
      </p:sp>
      <p:sp>
        <p:nvSpPr>
          <p:cNvPr id="11" name="Rectangle: Rounded Corners 10">
            <a:extLst>
              <a:ext uri="{FF2B5EF4-FFF2-40B4-BE49-F238E27FC236}">
                <a16:creationId xmlns:a16="http://schemas.microsoft.com/office/drawing/2014/main" id="{4001AE1E-EB14-421B-A555-8C7E831FBD28}"/>
              </a:ext>
            </a:extLst>
          </p:cNvPr>
          <p:cNvSpPr/>
          <p:nvPr/>
        </p:nvSpPr>
        <p:spPr>
          <a:xfrm>
            <a:off x="62670" y="1347479"/>
            <a:ext cx="4242630" cy="934278"/>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en-US" sz="1200" dirty="0">
                <a:solidFill>
                  <a:srgbClr val="FFFFFF"/>
                </a:solidFill>
                <a:latin typeface="Arial"/>
                <a:cs typeface="Arial"/>
              </a:rPr>
              <a:t>Documentation:</a:t>
            </a:r>
          </a:p>
          <a:p>
            <a:pPr algn="ctr"/>
            <a:r>
              <a:rPr lang="en-US" sz="1200" dirty="0">
                <a:hlinkClick r:id="rId2"/>
              </a:rPr>
              <a:t>https://www.ibm.com/support/knowledgecenter/en/SSEUFV/6_CommsAndElinks/5c_eLinkDashboard.html#ID-1122-00000002__3</a:t>
            </a:r>
            <a:endParaRPr lang="en-US" sz="1200" dirty="0"/>
          </a:p>
        </p:txBody>
      </p:sp>
      <p:sp>
        <p:nvSpPr>
          <p:cNvPr id="5" name="Rectangle: Rounded Corners 4">
            <a:extLst>
              <a:ext uri="{FF2B5EF4-FFF2-40B4-BE49-F238E27FC236}">
                <a16:creationId xmlns:a16="http://schemas.microsoft.com/office/drawing/2014/main" id="{5DF1B28B-873E-47B1-A96C-6099D300297B}"/>
              </a:ext>
            </a:extLst>
          </p:cNvPr>
          <p:cNvSpPr/>
          <p:nvPr/>
        </p:nvSpPr>
        <p:spPr>
          <a:xfrm>
            <a:off x="4470400" y="1350019"/>
            <a:ext cx="4635498" cy="934278"/>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en-US" sz="1200" dirty="0">
                <a:solidFill>
                  <a:srgbClr val="FFFFFF"/>
                </a:solidFill>
                <a:latin typeface="Arial"/>
                <a:cs typeface="Arial"/>
              </a:rPr>
              <a:t>Recording:</a:t>
            </a:r>
          </a:p>
          <a:p>
            <a:pPr algn="ctr"/>
            <a:r>
              <a:rPr lang="en-IN" dirty="0"/>
              <a:t> </a:t>
            </a:r>
            <a:r>
              <a:rPr lang="en-IN" dirty="0">
                <a:hlinkClick r:id="rId3"/>
              </a:rPr>
              <a:t>https://ibm.box.com/s/892vd4yuzdfhe0e60k7rmg3k4v2y3fs1</a:t>
            </a:r>
            <a:endParaRPr lang="en-US" sz="1200" dirty="0"/>
          </a:p>
        </p:txBody>
      </p:sp>
      <p:sp>
        <p:nvSpPr>
          <p:cNvPr id="6" name="Rectangle: Rounded Corners 5">
            <a:extLst>
              <a:ext uri="{FF2B5EF4-FFF2-40B4-BE49-F238E27FC236}">
                <a16:creationId xmlns:a16="http://schemas.microsoft.com/office/drawing/2014/main" id="{8217A813-6666-4F1A-A062-06EE9E992989}"/>
              </a:ext>
            </a:extLst>
          </p:cNvPr>
          <p:cNvSpPr/>
          <p:nvPr/>
        </p:nvSpPr>
        <p:spPr>
          <a:xfrm>
            <a:off x="62670" y="2417488"/>
            <a:ext cx="8973380" cy="934278"/>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en-US" sz="1200" dirty="0">
                <a:solidFill>
                  <a:srgbClr val="FFFFFF"/>
                </a:solidFill>
                <a:latin typeface="Arial"/>
                <a:cs typeface="Arial"/>
              </a:rPr>
              <a:t>FAQs:</a:t>
            </a:r>
          </a:p>
          <a:p>
            <a:pPr algn="ctr"/>
            <a:r>
              <a:rPr lang="en-IN" dirty="0">
                <a:hlinkClick r:id="rId4"/>
              </a:rPr>
              <a:t>https://ibm.box.com/s/bo3q0hpjqicvnqduofm9lc5npspmytlo</a:t>
            </a:r>
            <a:endParaRPr lang="en-US" sz="1200" dirty="0"/>
          </a:p>
        </p:txBody>
      </p:sp>
      <p:sp>
        <p:nvSpPr>
          <p:cNvPr id="7" name="Rectangle: Rounded Corners 6">
            <a:extLst>
              <a:ext uri="{FF2B5EF4-FFF2-40B4-BE49-F238E27FC236}">
                <a16:creationId xmlns:a16="http://schemas.microsoft.com/office/drawing/2014/main" id="{1DDCD2EC-75BC-4E52-94DF-D52F336C0E25}"/>
              </a:ext>
            </a:extLst>
          </p:cNvPr>
          <p:cNvSpPr/>
          <p:nvPr/>
        </p:nvSpPr>
        <p:spPr>
          <a:xfrm>
            <a:off x="62670" y="3484957"/>
            <a:ext cx="8973380" cy="934278"/>
          </a:xfrm>
          <a:prstGeom prst="roundRect">
            <a:avLst/>
          </a:prstGeom>
          <a:solidFill>
            <a:schemeClr val="accent6"/>
          </a:solidFill>
        </p:spPr>
        <p:style>
          <a:lnRef idx="2">
            <a:schemeClr val="accent6"/>
          </a:lnRef>
          <a:fillRef idx="1">
            <a:schemeClr val="lt1"/>
          </a:fillRef>
          <a:effectRef idx="0">
            <a:schemeClr val="accent6"/>
          </a:effectRef>
          <a:fontRef idx="minor">
            <a:schemeClr val="dk1"/>
          </a:fontRef>
        </p:style>
        <p:txBody>
          <a:bodyPr wrap="square" lIns="0" tIns="0" rIns="0" bIns="0" rtlCol="0" anchor="ctr">
            <a:noAutofit/>
          </a:bodyPr>
          <a:lstStyle/>
          <a:p>
            <a:pPr algn="ctr"/>
            <a:r>
              <a:rPr lang="en-US" sz="1200" dirty="0">
                <a:solidFill>
                  <a:srgbClr val="FFFFFF"/>
                </a:solidFill>
                <a:latin typeface="Arial"/>
                <a:cs typeface="Arial"/>
              </a:rPr>
              <a:t>Presentation:</a:t>
            </a:r>
          </a:p>
          <a:p>
            <a:pPr algn="ctr"/>
            <a:r>
              <a:rPr lang="en-IN" dirty="0">
                <a:hlinkClick r:id="rId5"/>
              </a:rPr>
              <a:t>https://ibm.box.com/s/7q72c6hwrtfamjf9178wfmvpldq9mc69</a:t>
            </a:r>
            <a:endParaRPr lang="en-US" sz="1200" dirty="0"/>
          </a:p>
        </p:txBody>
      </p:sp>
    </p:spTree>
    <p:extLst>
      <p:ext uri="{BB962C8B-B14F-4D97-AF65-F5344CB8AC3E}">
        <p14:creationId xmlns:p14="http://schemas.microsoft.com/office/powerpoint/2010/main" val="257306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8418" y="920074"/>
            <a:ext cx="7214432" cy="1562775"/>
          </a:xfrm>
        </p:spPr>
        <p:txBody>
          <a:bodyPr/>
          <a:lstStyle/>
          <a:p>
            <a:r>
              <a:rPr lang="en-US" sz="5400" dirty="0">
                <a:gradFill>
                  <a:gsLst>
                    <a:gs pos="57000">
                      <a:srgbClr val="5F79FF"/>
                    </a:gs>
                    <a:gs pos="91000">
                      <a:srgbClr val="9D87FF"/>
                    </a:gs>
                    <a:gs pos="0">
                      <a:schemeClr val="accent2"/>
                    </a:gs>
                    <a:gs pos="100000">
                      <a:schemeClr val="accent4"/>
                    </a:gs>
                  </a:gsLst>
                  <a:lin ang="0" scaled="0"/>
                </a:gradFill>
              </a:rPr>
              <a:t>Questions &amp; Answers?</a:t>
            </a:r>
            <a:endParaRPr lang="en-US" sz="5400" dirty="0"/>
          </a:p>
        </p:txBody>
      </p:sp>
      <p:sp>
        <p:nvSpPr>
          <p:cNvPr id="2" name="Slide Number Placeholder 1">
            <a:extLst>
              <a:ext uri="{FF2B5EF4-FFF2-40B4-BE49-F238E27FC236}">
                <a16:creationId xmlns:a16="http://schemas.microsoft.com/office/drawing/2014/main" id="{6D430FAF-4417-4D98-B482-89CACF2DCDC0}"/>
              </a:ext>
            </a:extLst>
          </p:cNvPr>
          <p:cNvSpPr>
            <a:spLocks noGrp="1"/>
          </p:cNvSpPr>
          <p:nvPr>
            <p:ph type="sldNum" sz="quarter" idx="4"/>
          </p:nvPr>
        </p:nvSpPr>
        <p:spPr>
          <a:xfrm>
            <a:off x="6858000" y="4826480"/>
            <a:ext cx="2057400" cy="137160"/>
          </a:xfrm>
        </p:spPr>
        <p:txBody>
          <a:bodyPr/>
          <a:lstStyle/>
          <a:p>
            <a:fld id="{D0BE6F14-FF48-0F4F-A8AA-2E3F25371E4A}" type="slidenum">
              <a:rPr lang="en-US" smtClean="0"/>
              <a:pPr/>
              <a:t>17</a:t>
            </a:fld>
            <a:endParaRPr lang="en-US"/>
          </a:p>
        </p:txBody>
      </p:sp>
    </p:spTree>
    <p:extLst>
      <p:ext uri="{BB962C8B-B14F-4D97-AF65-F5344CB8AC3E}">
        <p14:creationId xmlns:p14="http://schemas.microsoft.com/office/powerpoint/2010/main" val="64323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BEE11BF4-DB4B-4B73-A290-BC1B3A869D0F}"/>
              </a:ext>
            </a:extLst>
          </p:cNvPr>
          <p:cNvSpPr txBox="1">
            <a:spLocks/>
          </p:cNvSpPr>
          <p:nvPr/>
        </p:nvSpPr>
        <p:spPr>
          <a:xfrm>
            <a:off x="3916154" y="1197787"/>
            <a:ext cx="5000822" cy="3460352"/>
          </a:xfrm>
          <a:prstGeom prst="rect">
            <a:avLst/>
          </a:prstGeom>
        </p:spPr>
        <p:txBody>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IBM Plex Sans" panose="020B0503050203000203" pitchFamily="34" charset="0"/>
              <a:buChar char="-"/>
            </a:pPr>
            <a:r>
              <a:rPr lang="en-US" dirty="0"/>
              <a:t>Overview &amp; Benefits</a:t>
            </a:r>
          </a:p>
          <a:p>
            <a:pPr marL="285750" indent="-285750">
              <a:buFont typeface="IBM Plex Sans" panose="020B0503050203000203" pitchFamily="34" charset="0"/>
              <a:buChar char="-"/>
            </a:pPr>
            <a:r>
              <a:rPr lang="en-US" dirty="0"/>
              <a:t>Demo</a:t>
            </a:r>
          </a:p>
          <a:p>
            <a:pPr marL="285750" indent="-285750">
              <a:buFont typeface="IBM Plex Sans" panose="020B0503050203000203" pitchFamily="34" charset="0"/>
              <a:buChar char="-"/>
            </a:pPr>
            <a:r>
              <a:rPr lang="en-US" dirty="0"/>
              <a:t>Configuration</a:t>
            </a:r>
          </a:p>
          <a:p>
            <a:pPr marL="285750" indent="-285750">
              <a:buFont typeface="IBM Plex Sans" panose="020B0503050203000203" pitchFamily="34" charset="0"/>
              <a:buChar char="-"/>
            </a:pPr>
            <a:r>
              <a:rPr lang="en-US" dirty="0"/>
              <a:t>Things to Know</a:t>
            </a:r>
          </a:p>
          <a:p>
            <a:pPr marL="285750" indent="-285750">
              <a:buFont typeface="IBM Plex Sans" panose="020B0503050203000203" pitchFamily="34" charset="0"/>
              <a:buChar char="-"/>
            </a:pPr>
            <a:r>
              <a:rPr lang="en-US" dirty="0"/>
              <a:t>FAQs</a:t>
            </a:r>
          </a:p>
          <a:p>
            <a:pPr marL="285750" indent="-285750">
              <a:buFont typeface="IBM Plex Sans" panose="020B0503050203000203" pitchFamily="34" charset="0"/>
              <a:buChar char="-"/>
            </a:pPr>
            <a:r>
              <a:rPr lang="en-US" dirty="0"/>
              <a:t>Resources</a:t>
            </a:r>
          </a:p>
          <a:p>
            <a:pPr marL="285750" indent="-285750">
              <a:buFont typeface="IBM Plex Sans" panose="020B0503050203000203" pitchFamily="34" charset="0"/>
              <a:buChar char="-"/>
            </a:pPr>
            <a:r>
              <a:rPr lang="en-US" dirty="0"/>
              <a:t>Q &amp; A</a:t>
            </a:r>
          </a:p>
        </p:txBody>
      </p:sp>
      <p:sp>
        <p:nvSpPr>
          <p:cNvPr id="6" name="Rectangle 5">
            <a:extLst>
              <a:ext uri="{FF2B5EF4-FFF2-40B4-BE49-F238E27FC236}">
                <a16:creationId xmlns:a16="http://schemas.microsoft.com/office/drawing/2014/main" id="{5ABC559B-08CF-497E-A9D2-8CE57F382CDD}"/>
              </a:ext>
            </a:extLst>
          </p:cNvPr>
          <p:cNvSpPr/>
          <p:nvPr/>
        </p:nvSpPr>
        <p:spPr>
          <a:xfrm>
            <a:off x="147096" y="135015"/>
            <a:ext cx="3390685" cy="1015663"/>
          </a:xfrm>
          <a:prstGeom prst="rect">
            <a:avLst/>
          </a:prstGeom>
        </p:spPr>
        <p:txBody>
          <a:bodyPr wrap="square">
            <a:spAutoFit/>
          </a:bodyPr>
          <a:lstStyle/>
          <a:p>
            <a:r>
              <a:rPr lang="en-US" sz="6000" dirty="0">
                <a:gradFill>
                  <a:gsLst>
                    <a:gs pos="57000">
                      <a:srgbClr val="5F79FF"/>
                    </a:gs>
                    <a:gs pos="91000">
                      <a:srgbClr val="9D87FF"/>
                    </a:gs>
                    <a:gs pos="0">
                      <a:schemeClr val="accent2"/>
                    </a:gs>
                    <a:gs pos="100000">
                      <a:schemeClr val="accent4"/>
                    </a:gs>
                  </a:gsLst>
                  <a:lin ang="0" scaled="0"/>
                </a:gradFill>
              </a:rPr>
              <a:t>Agenda</a:t>
            </a:r>
            <a:endParaRPr lang="en-US" sz="5400" dirty="0"/>
          </a:p>
        </p:txBody>
      </p:sp>
    </p:spTree>
    <p:extLst>
      <p:ext uri="{BB962C8B-B14F-4D97-AF65-F5344CB8AC3E}">
        <p14:creationId xmlns:p14="http://schemas.microsoft.com/office/powerpoint/2010/main" val="253154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69850" y="38100"/>
            <a:ext cx="4972050" cy="508000"/>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eLink Dashboard Timelines</a:t>
            </a:r>
          </a:p>
        </p:txBody>
      </p:sp>
      <p:sp>
        <p:nvSpPr>
          <p:cNvPr id="6" name="TextBox 5">
            <a:extLst>
              <a:ext uri="{FF2B5EF4-FFF2-40B4-BE49-F238E27FC236}">
                <a16:creationId xmlns:a16="http://schemas.microsoft.com/office/drawing/2014/main" id="{0849D83D-3D9F-4ECB-BFFB-BEDF8CFDF549}"/>
              </a:ext>
            </a:extLst>
          </p:cNvPr>
          <p:cNvSpPr txBox="1"/>
          <p:nvPr/>
        </p:nvSpPr>
        <p:spPr>
          <a:xfrm>
            <a:off x="172278" y="3025140"/>
            <a:ext cx="5029200" cy="1600438"/>
          </a:xfrm>
          <a:prstGeom prst="rect">
            <a:avLst/>
          </a:prstGeom>
          <a:noFill/>
        </p:spPr>
        <p:txBody>
          <a:bodyPr wrap="square" rtlCol="0">
            <a:spAutoFit/>
          </a:bodyPr>
          <a:lstStyle/>
          <a:p>
            <a:r>
              <a:rPr lang="en-IN" sz="2000" dirty="0"/>
              <a:t>No planned date for Production yet.</a:t>
            </a:r>
          </a:p>
          <a:p>
            <a:endParaRPr lang="en-IN" sz="2000" dirty="0"/>
          </a:p>
          <a:p>
            <a:endParaRPr lang="en-IN" sz="2000" dirty="0"/>
          </a:p>
          <a:p>
            <a:r>
              <a:rPr lang="en-IN" sz="1400" b="1" dirty="0"/>
              <a:t>Note</a:t>
            </a:r>
            <a:r>
              <a:rPr lang="en-IN" sz="1400" dirty="0"/>
              <a:t>: </a:t>
            </a:r>
            <a:r>
              <a:rPr lang="en-US" sz="1200" i="1" dirty="0"/>
              <a:t>This feature is only available in the Staging environment. It will be pushed to production in a future release</a:t>
            </a:r>
            <a:r>
              <a:rPr lang="en-US" sz="1200" dirty="0"/>
              <a:t>. </a:t>
            </a:r>
            <a:r>
              <a:rPr lang="en-US" sz="1200" i="1" dirty="0"/>
              <a:t>Watch for updates in our Release Notes!</a:t>
            </a:r>
            <a:endParaRPr lang="en-IN" sz="1400" i="1" dirty="0"/>
          </a:p>
        </p:txBody>
      </p:sp>
      <p:pic>
        <p:nvPicPr>
          <p:cNvPr id="1052" name="Picture 28" descr="Rocket-launch - « - Art Fever Sms4 - Large Cartoon Space Rocket Removable |  Full Size PNG Download | SeekPNG">
            <a:extLst>
              <a:ext uri="{FF2B5EF4-FFF2-40B4-BE49-F238E27FC236}">
                <a16:creationId xmlns:a16="http://schemas.microsoft.com/office/drawing/2014/main" id="{7629A811-F05D-4E9D-9805-4D098C6CE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301" y="2004078"/>
            <a:ext cx="1647119" cy="309372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Website clipart website link, Website website link Transparent FREE for  download on WebStockReview 2020">
            <a:extLst>
              <a:ext uri="{FF2B5EF4-FFF2-40B4-BE49-F238E27FC236}">
                <a16:creationId xmlns:a16="http://schemas.microsoft.com/office/drawing/2014/main" id="{93758BC8-4780-4807-8164-601C88F82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785" y="3227570"/>
            <a:ext cx="493113" cy="43280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Letter E Icon | Red Orb Alphabet Iconset | Icon Archive">
            <a:extLst>
              <a:ext uri="{FF2B5EF4-FFF2-40B4-BE49-F238E27FC236}">
                <a16:creationId xmlns:a16="http://schemas.microsoft.com/office/drawing/2014/main" id="{89B28328-B42F-4155-A455-452C3CF6E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5034" y="2584733"/>
            <a:ext cx="493113" cy="432805"/>
          </a:xfrm>
          <a:prstGeom prst="rect">
            <a:avLst/>
          </a:prstGeom>
          <a:noFill/>
          <a:extLst>
            <a:ext uri="{909E8E84-426E-40DD-AFC4-6F175D3DCCD1}">
              <a14:hiddenFill xmlns:a14="http://schemas.microsoft.com/office/drawing/2010/main">
                <a:solidFill>
                  <a:srgbClr val="FFFFFF"/>
                </a:solidFill>
              </a14:hiddenFill>
            </a:ext>
          </a:extLst>
        </p:spPr>
      </p:pic>
      <p:sp>
        <p:nvSpPr>
          <p:cNvPr id="5" name="Star: 12 Points 4">
            <a:extLst>
              <a:ext uri="{FF2B5EF4-FFF2-40B4-BE49-F238E27FC236}">
                <a16:creationId xmlns:a16="http://schemas.microsoft.com/office/drawing/2014/main" id="{44E32387-9F68-458F-A8D5-461A9A19E2D9}"/>
              </a:ext>
            </a:extLst>
          </p:cNvPr>
          <p:cNvSpPr/>
          <p:nvPr/>
        </p:nvSpPr>
        <p:spPr>
          <a:xfrm>
            <a:off x="289560" y="731519"/>
            <a:ext cx="4799275" cy="1853213"/>
          </a:xfrm>
          <a:prstGeom prst="star12">
            <a:avLst/>
          </a:prstGeom>
          <a:solidFill>
            <a:srgbClr val="FF7171"/>
          </a:solidFill>
          <a:ln>
            <a:solidFill>
              <a:schemeClr val="bg1">
                <a:lumMod val="90000"/>
                <a:lumOff val="10000"/>
              </a:schemeClr>
            </a:solidFill>
          </a:ln>
          <a:effectLst>
            <a:glow rad="63500">
              <a:schemeClr val="accent2">
                <a:satMod val="175000"/>
                <a:alpha val="40000"/>
              </a:schemeClr>
            </a:glow>
          </a:effectLst>
        </p:spPr>
        <p:txBody>
          <a:bodyPr wrap="square" lIns="0" tIns="0" rIns="0" bIns="0" rtlCol="0" anchor="ctr">
            <a:noAutofit/>
          </a:bodyPr>
          <a:lstStyle/>
          <a:p>
            <a:pPr algn="ctr"/>
            <a:r>
              <a:rPr lang="en-US" sz="1200" dirty="0">
                <a:solidFill>
                  <a:srgbClr val="FFFFFF"/>
                </a:solidFill>
                <a:latin typeface="Arial"/>
                <a:cs typeface="Arial"/>
              </a:rPr>
              <a:t>We’re excited to announce that the</a:t>
            </a:r>
          </a:p>
          <a:p>
            <a:pPr algn="ctr"/>
            <a:r>
              <a:rPr lang="en-US" sz="1200" dirty="0">
                <a:solidFill>
                  <a:srgbClr val="FFFFFF"/>
                </a:solidFill>
                <a:latin typeface="Arial"/>
                <a:cs typeface="Arial"/>
              </a:rPr>
              <a:t>eLink Dashboard was Dark Launched to </a:t>
            </a:r>
            <a:r>
              <a:rPr lang="en-US" sz="1200" b="1" dirty="0">
                <a:solidFill>
                  <a:srgbClr val="FFFFFF"/>
                </a:solidFill>
                <a:latin typeface="Arial"/>
                <a:cs typeface="Arial"/>
              </a:rPr>
              <a:t>STAGING ONLY</a:t>
            </a:r>
            <a:r>
              <a:rPr lang="en-US" sz="1200" dirty="0">
                <a:solidFill>
                  <a:srgbClr val="FFFFFF"/>
                </a:solidFill>
                <a:latin typeface="Arial"/>
                <a:cs typeface="Arial"/>
              </a:rPr>
              <a:t> with release 20.12.01 (Dec 1</a:t>
            </a:r>
            <a:r>
              <a:rPr lang="en-US" sz="1200" baseline="30000" dirty="0">
                <a:solidFill>
                  <a:srgbClr val="FFFFFF"/>
                </a:solidFill>
                <a:latin typeface="Arial"/>
                <a:cs typeface="Arial"/>
              </a:rPr>
              <a:t>st</a:t>
            </a:r>
            <a:r>
              <a:rPr lang="en-US" sz="1200" dirty="0">
                <a:solidFill>
                  <a:srgbClr val="FFFFFF"/>
                </a:solidFill>
                <a:latin typeface="Arial"/>
                <a:cs typeface="Arial"/>
              </a:rPr>
              <a:t>)!</a:t>
            </a:r>
          </a:p>
        </p:txBody>
      </p:sp>
      <p:pic>
        <p:nvPicPr>
          <p:cNvPr id="1070" name="Picture 46" descr="Download With Demand Local's Technology, You Can Deep Dive Into - Dashboard  Icon PNG Image with No Background - PNGkey.com">
            <a:extLst>
              <a:ext uri="{FF2B5EF4-FFF2-40B4-BE49-F238E27FC236}">
                <a16:creationId xmlns:a16="http://schemas.microsoft.com/office/drawing/2014/main" id="{C19AF3CD-65FB-43BC-B2E3-F7FF5DA334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4688" y="164658"/>
            <a:ext cx="3007277" cy="17461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D56C81C-9785-4076-B3E4-7041ECF7F3D2}"/>
              </a:ext>
            </a:extLst>
          </p:cNvPr>
          <p:cNvPicPr>
            <a:picLocks noChangeAspect="1"/>
          </p:cNvPicPr>
          <p:nvPr/>
        </p:nvPicPr>
        <p:blipFill>
          <a:blip r:embed="rId7"/>
          <a:stretch>
            <a:fillRect/>
          </a:stretch>
        </p:blipFill>
        <p:spPr>
          <a:xfrm>
            <a:off x="6324820" y="257917"/>
            <a:ext cx="2208755" cy="1417742"/>
          </a:xfrm>
          <a:prstGeom prst="rect">
            <a:avLst/>
          </a:prstGeom>
        </p:spPr>
      </p:pic>
      <p:sp>
        <p:nvSpPr>
          <p:cNvPr id="36" name="Star: 12 Points 35">
            <a:extLst>
              <a:ext uri="{FF2B5EF4-FFF2-40B4-BE49-F238E27FC236}">
                <a16:creationId xmlns:a16="http://schemas.microsoft.com/office/drawing/2014/main" id="{ABA9B3DC-708D-4D76-92E9-4233A5531441}"/>
              </a:ext>
            </a:extLst>
          </p:cNvPr>
          <p:cNvSpPr/>
          <p:nvPr/>
        </p:nvSpPr>
        <p:spPr>
          <a:xfrm>
            <a:off x="6663942" y="3876261"/>
            <a:ext cx="2268023" cy="1102581"/>
          </a:xfrm>
          <a:prstGeom prst="star12">
            <a:avLst/>
          </a:prstGeom>
          <a:solidFill>
            <a:srgbClr val="FFC000"/>
          </a:solidFill>
          <a:ln>
            <a:solidFill>
              <a:schemeClr val="bg1">
                <a:lumMod val="90000"/>
                <a:lumOff val="10000"/>
              </a:schemeClr>
            </a:solidFill>
          </a:ln>
          <a:effectLst>
            <a:glow rad="63500">
              <a:schemeClr val="accent2">
                <a:satMod val="175000"/>
                <a:alpha val="40000"/>
              </a:schemeClr>
            </a:glow>
          </a:effectLst>
        </p:spPr>
        <p:txBody>
          <a:bodyPr wrap="square" lIns="0" tIns="0" rIns="0" bIns="0" rtlCol="0" anchor="ctr">
            <a:noAutofit/>
          </a:bodyPr>
          <a:lstStyle/>
          <a:p>
            <a:pPr algn="ctr"/>
            <a:r>
              <a:rPr lang="en-US" sz="1200" dirty="0">
                <a:solidFill>
                  <a:srgbClr val="FFFFFF"/>
                </a:solidFill>
                <a:latin typeface="Arial"/>
                <a:cs typeface="Arial"/>
              </a:rPr>
              <a:t>We want your feedback!</a:t>
            </a:r>
          </a:p>
        </p:txBody>
      </p:sp>
    </p:spTree>
    <p:extLst>
      <p:ext uri="{BB962C8B-B14F-4D97-AF65-F5344CB8AC3E}">
        <p14:creationId xmlns:p14="http://schemas.microsoft.com/office/powerpoint/2010/main" val="397704006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7"/>
          </p:nvPr>
        </p:nvSpPr>
        <p:spPr>
          <a:xfrm>
            <a:off x="-1" y="1204992"/>
            <a:ext cx="9143999" cy="3938508"/>
          </a:xfrm>
        </p:spPr>
        <p:txBody>
          <a:bodyPr/>
          <a:lstStyle/>
          <a:p>
            <a:pPr>
              <a:spcBef>
                <a:spcPts val="1000"/>
              </a:spcBef>
            </a:pPr>
            <a:r>
              <a:rPr lang="en-US" dirty="0"/>
              <a:t>The eLink Dashboard is an all-encompassing, single access point meant for Hiring Managers to review and act on all their tasks! This view can also be very helpful for other users that are looking to action on their req/candidate form approvals, review candidates, complete candidate forms, etc. from a dashboard instead of having to login to BrassRing.</a:t>
            </a:r>
          </a:p>
          <a:p>
            <a:pPr>
              <a:spcBef>
                <a:spcPts val="1000"/>
              </a:spcBef>
            </a:pPr>
            <a:r>
              <a:rPr lang="en-US" sz="1600" b="1" dirty="0"/>
              <a:t>Benefits</a:t>
            </a:r>
            <a:r>
              <a:rPr lang="en-US" sz="1600" dirty="0"/>
              <a:t>:</a:t>
            </a:r>
          </a:p>
          <a:p>
            <a:pPr marL="458788" lvl="1" indent="-285750">
              <a:spcBef>
                <a:spcPts val="1000"/>
              </a:spcBef>
              <a:buFont typeface="Arial" panose="020B0604020202020204" pitchFamily="34" charset="0"/>
              <a:buChar char="•"/>
            </a:pPr>
            <a:r>
              <a:rPr lang="en-US" dirty="0"/>
              <a:t>Modern, responsive user interface</a:t>
            </a:r>
          </a:p>
          <a:p>
            <a:pPr marL="458788" lvl="1" indent="-285750">
              <a:spcBef>
                <a:spcPts val="1000"/>
              </a:spcBef>
              <a:buFont typeface="Arial" panose="020B0604020202020204" pitchFamily="34" charset="0"/>
              <a:buChar char="•"/>
            </a:pPr>
            <a:r>
              <a:rPr lang="en-US" dirty="0"/>
              <a:t>Single dashboard view of actionable items</a:t>
            </a:r>
          </a:p>
          <a:p>
            <a:pPr marL="458788" lvl="1" indent="-285750">
              <a:spcBef>
                <a:spcPts val="1000"/>
              </a:spcBef>
              <a:buFont typeface="Arial" panose="020B0604020202020204" pitchFamily="34" charset="0"/>
              <a:buChar char="•"/>
            </a:pPr>
            <a:r>
              <a:rPr lang="en-US" dirty="0"/>
              <a:t>Simplifies user’s view to only those things they need to act on. </a:t>
            </a:r>
          </a:p>
          <a:p>
            <a:pPr marL="682625" lvl="2" indent="-285750">
              <a:spcBef>
                <a:spcPts val="1000"/>
              </a:spcBef>
              <a:buFont typeface="Courier New" panose="02070309020205020404" pitchFamily="49" charset="0"/>
              <a:buChar char="o"/>
            </a:pPr>
            <a:r>
              <a:rPr lang="en-US" dirty="0"/>
              <a:t>Training Hiring Managers will be simplified due to the focused view they will get in the dashboard of only their actionable items. No more difficulty navigating BrassRing, a system they may not log into often!</a:t>
            </a:r>
          </a:p>
          <a:p>
            <a:pPr marL="682625" lvl="2" indent="-285750">
              <a:spcBef>
                <a:spcPts val="1000"/>
              </a:spcBef>
              <a:buFont typeface="Courier New" panose="02070309020205020404" pitchFamily="49" charset="0"/>
              <a:buChar char="o"/>
            </a:pPr>
            <a:r>
              <a:rPr lang="en-US" dirty="0"/>
              <a:t>Users will no longer have to dig through their emails to find candidates/reqs/forms that were sent to them.)</a:t>
            </a:r>
          </a:p>
        </p:txBody>
      </p:sp>
      <p:sp>
        <p:nvSpPr>
          <p:cNvPr id="8" name="Title 7"/>
          <p:cNvSpPr>
            <a:spLocks noGrp="1"/>
          </p:cNvSpPr>
          <p:nvPr>
            <p:ph type="title"/>
          </p:nvPr>
        </p:nvSpPr>
        <p:spPr>
          <a:xfrm>
            <a:off x="-1" y="-1"/>
            <a:ext cx="9143999" cy="1204993"/>
          </a:xfrm>
          <a:solidFill>
            <a:schemeClr val="bg2"/>
          </a:solidFill>
        </p:spPr>
        <p:txBody>
          <a:bodyPr/>
          <a:lstStyle/>
          <a:p>
            <a:r>
              <a:rPr lang="en-US" sz="8000" dirty="0">
                <a:gradFill>
                  <a:gsLst>
                    <a:gs pos="57000">
                      <a:srgbClr val="5F79FF"/>
                    </a:gs>
                    <a:gs pos="91000">
                      <a:srgbClr val="9D87FF"/>
                    </a:gs>
                    <a:gs pos="0">
                      <a:schemeClr val="accent2"/>
                    </a:gs>
                    <a:gs pos="100000">
                      <a:schemeClr val="accent4"/>
                    </a:gs>
                  </a:gsLst>
                  <a:lin ang="0" scaled="0"/>
                </a:gradFill>
              </a:rPr>
              <a:t>Overview</a:t>
            </a:r>
          </a:p>
        </p:txBody>
      </p:sp>
      <p:sp>
        <p:nvSpPr>
          <p:cNvPr id="2" name="Slide Number Placeholder 1">
            <a:extLst>
              <a:ext uri="{FF2B5EF4-FFF2-40B4-BE49-F238E27FC236}">
                <a16:creationId xmlns:a16="http://schemas.microsoft.com/office/drawing/2014/main" id="{520A3278-3A64-4200-AC59-A83694BCCF6C}"/>
              </a:ext>
            </a:extLst>
          </p:cNvPr>
          <p:cNvSpPr>
            <a:spLocks noGrp="1"/>
          </p:cNvSpPr>
          <p:nvPr>
            <p:ph type="sldNum" sz="quarter" idx="4"/>
          </p:nvPr>
        </p:nvSpPr>
        <p:spPr>
          <a:xfrm>
            <a:off x="6858000" y="4826480"/>
            <a:ext cx="2057400" cy="137160"/>
          </a:xfrm>
          <a:prstGeom prst="rect">
            <a:avLst/>
          </a:prstGeom>
        </p:spPr>
        <p:txBody>
          <a:bodyPr/>
          <a:lstStyle/>
          <a:p>
            <a:fld id="{3FD999D4-B456-9943-89B7-30D56181CE18}" type="slidenum">
              <a:rPr lang="en-US" smtClean="0"/>
              <a:t>4</a:t>
            </a:fld>
            <a:endParaRPr lang="en-US"/>
          </a:p>
        </p:txBody>
      </p:sp>
    </p:spTree>
    <p:extLst>
      <p:ext uri="{BB962C8B-B14F-4D97-AF65-F5344CB8AC3E}">
        <p14:creationId xmlns:p14="http://schemas.microsoft.com/office/powerpoint/2010/main" val="4296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52697-D16B-43CD-99AB-82391501703F}"/>
              </a:ext>
            </a:extLst>
          </p:cNvPr>
          <p:cNvSpPr>
            <a:spLocks noGrp="1"/>
          </p:cNvSpPr>
          <p:nvPr>
            <p:ph type="body" sz="quarter" idx="14"/>
          </p:nvPr>
        </p:nvSpPr>
        <p:spPr>
          <a:xfrm>
            <a:off x="223338" y="588155"/>
            <a:ext cx="8552361" cy="3031346"/>
          </a:xfrm>
        </p:spPr>
        <p:txBody>
          <a:bodyPr/>
          <a:lstStyle/>
          <a:p>
            <a:endParaRPr lang="en-US" dirty="0">
              <a:latin typeface="IBM Plex Sans" panose="020B0503050000000000" pitchFamily="34" charset="0"/>
            </a:endParaRPr>
          </a:p>
          <a:p>
            <a:endParaRPr lang="en-US" sz="1400" dirty="0"/>
          </a:p>
        </p:txBody>
      </p:sp>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146050" y="0"/>
            <a:ext cx="2984500" cy="35691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eLink Dashboard</a:t>
            </a:r>
          </a:p>
        </p:txBody>
      </p:sp>
      <p:sp>
        <p:nvSpPr>
          <p:cNvPr id="6" name="TextBox 5">
            <a:extLst>
              <a:ext uri="{FF2B5EF4-FFF2-40B4-BE49-F238E27FC236}">
                <a16:creationId xmlns:a16="http://schemas.microsoft.com/office/drawing/2014/main" id="{0849D83D-3D9F-4ECB-BFFB-BEDF8CFDF549}"/>
              </a:ext>
            </a:extLst>
          </p:cNvPr>
          <p:cNvSpPr txBox="1"/>
          <p:nvPr/>
        </p:nvSpPr>
        <p:spPr>
          <a:xfrm>
            <a:off x="69850" y="588154"/>
            <a:ext cx="8774611" cy="4208844"/>
          </a:xfrm>
          <a:prstGeom prst="rect">
            <a:avLst/>
          </a:prstGeom>
          <a:noFill/>
        </p:spPr>
        <p:txBody>
          <a:bodyPr wrap="square" rtlCol="0">
            <a:spAutoFit/>
          </a:bodyPr>
          <a:lstStyle/>
          <a:p>
            <a:r>
              <a:rPr lang="en-IN" sz="2000" dirty="0"/>
              <a:t>Below functions are available inside eLink Dashboard</a:t>
            </a:r>
            <a:r>
              <a:rPr lang="en-IN" sz="1600" dirty="0"/>
              <a:t>:</a:t>
            </a:r>
          </a:p>
          <a:p>
            <a:endParaRPr lang="en-IN" dirty="0"/>
          </a:p>
          <a:p>
            <a:pPr marL="285750" indent="-285750">
              <a:buFont typeface="Arial" panose="020B0604020202020204" pitchFamily="34" charset="0"/>
              <a:buChar char="•"/>
            </a:pPr>
            <a:r>
              <a:rPr lang="en-IN" sz="1800" b="1" i="1" dirty="0"/>
              <a:t>Review Candidates</a:t>
            </a:r>
          </a:p>
          <a:p>
            <a:pPr marL="285750" indent="-285750">
              <a:buFont typeface="Arial" panose="020B0604020202020204" pitchFamily="34" charset="0"/>
              <a:buChar char="•"/>
            </a:pPr>
            <a:r>
              <a:rPr lang="en-IN" sz="1800" b="1" i="1" dirty="0"/>
              <a:t>Complete Candidate Forms</a:t>
            </a:r>
          </a:p>
          <a:p>
            <a:pPr marL="285750" indent="-285750">
              <a:buFont typeface="Arial" panose="020B0604020202020204" pitchFamily="34" charset="0"/>
              <a:buChar char="•"/>
            </a:pPr>
            <a:r>
              <a:rPr lang="en-IN" sz="1800" b="1" i="1" dirty="0"/>
              <a:t>View Candidate Forms</a:t>
            </a:r>
          </a:p>
          <a:p>
            <a:pPr marL="285750" indent="-285750">
              <a:buFont typeface="Arial" panose="020B0604020202020204" pitchFamily="34" charset="0"/>
              <a:buChar char="•"/>
            </a:pPr>
            <a:r>
              <a:rPr lang="en-IN" sz="1800" b="1" i="1" dirty="0"/>
              <a:t>Add a Req</a:t>
            </a:r>
          </a:p>
          <a:p>
            <a:pPr marL="285750" indent="-285750">
              <a:buFont typeface="Arial" panose="020B0604020202020204" pitchFamily="34" charset="0"/>
              <a:buChar char="•"/>
            </a:pPr>
            <a:r>
              <a:rPr lang="en-IN" sz="1800" b="1" i="1" dirty="0"/>
              <a:t>View a Req</a:t>
            </a:r>
          </a:p>
          <a:p>
            <a:pPr marL="285750" indent="-285750">
              <a:buFont typeface="Arial" panose="020B0604020202020204" pitchFamily="34" charset="0"/>
              <a:buChar char="•"/>
            </a:pPr>
            <a:r>
              <a:rPr lang="en-IN" sz="1800" b="1" i="1" dirty="0"/>
              <a:t>Edit a Req </a:t>
            </a:r>
          </a:p>
          <a:p>
            <a:pPr marL="285750" indent="-285750">
              <a:buFont typeface="Arial" panose="020B0604020202020204" pitchFamily="34" charset="0"/>
              <a:buChar char="•"/>
            </a:pPr>
            <a:r>
              <a:rPr lang="en-IN" sz="1800" b="1" i="1" dirty="0"/>
              <a:t>Approve or Decline Reqs</a:t>
            </a:r>
          </a:p>
          <a:p>
            <a:pPr marL="285750" indent="-285750">
              <a:buFont typeface="Arial" panose="020B0604020202020204" pitchFamily="34" charset="0"/>
              <a:buChar char="•"/>
            </a:pPr>
            <a:r>
              <a:rPr lang="en-IN" sz="1800" b="1" i="1" dirty="0"/>
              <a:t>Approve or Decline Candidate Forms</a:t>
            </a:r>
          </a:p>
          <a:p>
            <a:pPr marL="285750" indent="-285750">
              <a:buFont typeface="Arial" panose="020B0604020202020204" pitchFamily="34" charset="0"/>
              <a:buChar char="•"/>
            </a:pPr>
            <a:endParaRPr lang="en-IN" sz="1800" b="1" i="1" dirty="0"/>
          </a:p>
          <a:p>
            <a:pPr marL="285750" indent="-285750">
              <a:buFont typeface="Arial" panose="020B0604020202020204" pitchFamily="34" charset="0"/>
              <a:buChar char="•"/>
            </a:pPr>
            <a:endParaRPr lang="en-IN" sz="1800" b="1" i="1" dirty="0"/>
          </a:p>
          <a:p>
            <a:endParaRPr lang="en-IN" sz="1800" b="1" i="1" dirty="0"/>
          </a:p>
          <a:p>
            <a:endParaRPr lang="en-IN" sz="1800" b="1" i="1" dirty="0"/>
          </a:p>
          <a:p>
            <a:r>
              <a:rPr lang="en-IN" sz="1400" b="1" dirty="0"/>
              <a:t>Note</a:t>
            </a:r>
            <a:r>
              <a:rPr lang="en-IN" dirty="0"/>
              <a:t>: </a:t>
            </a:r>
            <a:r>
              <a:rPr lang="en-US" sz="1200" i="1" dirty="0"/>
              <a:t>The cards on the eLink dashboard can be reordered by dragging to arrange as needed. </a:t>
            </a:r>
            <a:endParaRPr lang="en-IN" i="1" dirty="0"/>
          </a:p>
        </p:txBody>
      </p:sp>
    </p:spTree>
    <p:extLst>
      <p:ext uri="{BB962C8B-B14F-4D97-AF65-F5344CB8AC3E}">
        <p14:creationId xmlns:p14="http://schemas.microsoft.com/office/powerpoint/2010/main" val="251290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52697-D16B-43CD-99AB-82391501703F}"/>
              </a:ext>
            </a:extLst>
          </p:cNvPr>
          <p:cNvSpPr>
            <a:spLocks noGrp="1"/>
          </p:cNvSpPr>
          <p:nvPr>
            <p:ph type="body" sz="quarter" idx="14"/>
          </p:nvPr>
        </p:nvSpPr>
        <p:spPr>
          <a:xfrm>
            <a:off x="223339" y="588154"/>
            <a:ext cx="8133262" cy="4085445"/>
          </a:xfrm>
        </p:spPr>
        <p:txBody>
          <a:bodyPr/>
          <a:lstStyle/>
          <a:p>
            <a:endParaRPr lang="en-US" dirty="0">
              <a:latin typeface="IBM Plex Sans" panose="020B0503050000000000" pitchFamily="34" charset="0"/>
            </a:endParaRPr>
          </a:p>
          <a:p>
            <a:endParaRPr lang="en-US" sz="1400" dirty="0"/>
          </a:p>
        </p:txBody>
      </p:sp>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146050" y="0"/>
            <a:ext cx="2984500" cy="35691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eLink Dashboard</a:t>
            </a:r>
          </a:p>
        </p:txBody>
      </p:sp>
      <p:pic>
        <p:nvPicPr>
          <p:cNvPr id="5" name="Picture 4">
            <a:extLst>
              <a:ext uri="{FF2B5EF4-FFF2-40B4-BE49-F238E27FC236}">
                <a16:creationId xmlns:a16="http://schemas.microsoft.com/office/drawing/2014/main" id="{6F0E1721-04FA-4901-8EBE-B728A8DAA1CC}"/>
              </a:ext>
            </a:extLst>
          </p:cNvPr>
          <p:cNvPicPr/>
          <p:nvPr/>
        </p:nvPicPr>
        <p:blipFill>
          <a:blip r:embed="rId2"/>
          <a:stretch>
            <a:fillRect/>
          </a:stretch>
        </p:blipFill>
        <p:spPr>
          <a:xfrm>
            <a:off x="72887" y="469901"/>
            <a:ext cx="5135217" cy="2425672"/>
          </a:xfrm>
          <a:prstGeom prst="rect">
            <a:avLst/>
          </a:prstGeom>
        </p:spPr>
      </p:pic>
      <p:pic>
        <p:nvPicPr>
          <p:cNvPr id="6" name="Picture 5">
            <a:extLst>
              <a:ext uri="{FF2B5EF4-FFF2-40B4-BE49-F238E27FC236}">
                <a16:creationId xmlns:a16="http://schemas.microsoft.com/office/drawing/2014/main" id="{B4769639-3870-4E16-8397-8C7C652160F1}"/>
              </a:ext>
            </a:extLst>
          </p:cNvPr>
          <p:cNvPicPr/>
          <p:nvPr/>
        </p:nvPicPr>
        <p:blipFill>
          <a:blip r:embed="rId3"/>
          <a:stretch>
            <a:fillRect/>
          </a:stretch>
        </p:blipFill>
        <p:spPr>
          <a:xfrm>
            <a:off x="3699304" y="2372138"/>
            <a:ext cx="5221357" cy="2602009"/>
          </a:xfrm>
          <a:prstGeom prst="rect">
            <a:avLst/>
          </a:prstGeom>
        </p:spPr>
      </p:pic>
      <p:cxnSp>
        <p:nvCxnSpPr>
          <p:cNvPr id="8" name="Straight Arrow Connector 7">
            <a:extLst>
              <a:ext uri="{FF2B5EF4-FFF2-40B4-BE49-F238E27FC236}">
                <a16:creationId xmlns:a16="http://schemas.microsoft.com/office/drawing/2014/main" id="{53A4A8ED-78FC-4C8A-A2E3-BEC0E38B5A49}"/>
              </a:ext>
            </a:extLst>
          </p:cNvPr>
          <p:cNvCxnSpPr/>
          <p:nvPr/>
        </p:nvCxnSpPr>
        <p:spPr>
          <a:xfrm flipV="1">
            <a:off x="609600" y="2736574"/>
            <a:ext cx="0" cy="921026"/>
          </a:xfrm>
          <a:prstGeom prst="straightConnector1">
            <a:avLst/>
          </a:prstGeom>
          <a:ln>
            <a:tailEnd type="triangle" w="lg" len="lg"/>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9B210B73-3042-46F2-AFDD-E77753DBEDC1}"/>
              </a:ext>
            </a:extLst>
          </p:cNvPr>
          <p:cNvCxnSpPr>
            <a:cxnSpLocks/>
          </p:cNvCxnSpPr>
          <p:nvPr/>
        </p:nvCxnSpPr>
        <p:spPr>
          <a:xfrm flipH="1">
            <a:off x="1007165" y="1205948"/>
            <a:ext cx="4591878" cy="728869"/>
          </a:xfrm>
          <a:prstGeom prst="straightConnector1">
            <a:avLst/>
          </a:prstGeom>
          <a:ln>
            <a:tailEnd type="triangle" w="lg" len="lg"/>
          </a:ln>
        </p:spPr>
        <p:style>
          <a:lnRef idx="2">
            <a:schemeClr val="accent6"/>
          </a:lnRef>
          <a:fillRef idx="0">
            <a:schemeClr val="accent6"/>
          </a:fillRef>
          <a:effectRef idx="1">
            <a:schemeClr val="accent6"/>
          </a:effectRef>
          <a:fontRef idx="minor">
            <a:schemeClr val="tx1"/>
          </a:fontRef>
        </p:style>
      </p:cxnSp>
      <p:sp>
        <p:nvSpPr>
          <p:cNvPr id="12" name="TextBox 11">
            <a:extLst>
              <a:ext uri="{FF2B5EF4-FFF2-40B4-BE49-F238E27FC236}">
                <a16:creationId xmlns:a16="http://schemas.microsoft.com/office/drawing/2014/main" id="{D96D8E3B-CEE4-4B7F-947E-650CA2CA054A}"/>
              </a:ext>
            </a:extLst>
          </p:cNvPr>
          <p:cNvSpPr txBox="1"/>
          <p:nvPr/>
        </p:nvSpPr>
        <p:spPr>
          <a:xfrm>
            <a:off x="5539408" y="642951"/>
            <a:ext cx="3321618" cy="1338828"/>
          </a:xfrm>
          <a:prstGeom prst="rect">
            <a:avLst/>
          </a:prstGeom>
          <a:noFill/>
        </p:spPr>
        <p:txBody>
          <a:bodyPr wrap="square" rtlCol="0">
            <a:spAutoFit/>
          </a:bodyPr>
          <a:lstStyle/>
          <a:p>
            <a:r>
              <a:rPr lang="en-US" dirty="0"/>
              <a:t>Clicking on the link in the email requires the user to authenticate. (This will display if they haven’t already authenticated or have chosen not to have the browser remember the computer they’re on.)</a:t>
            </a:r>
          </a:p>
        </p:txBody>
      </p:sp>
      <p:cxnSp>
        <p:nvCxnSpPr>
          <p:cNvPr id="13" name="Straight Arrow Connector 12">
            <a:extLst>
              <a:ext uri="{FF2B5EF4-FFF2-40B4-BE49-F238E27FC236}">
                <a16:creationId xmlns:a16="http://schemas.microsoft.com/office/drawing/2014/main" id="{FECE16E9-73C3-47FB-899B-5CFE8BDAA602}"/>
              </a:ext>
            </a:extLst>
          </p:cNvPr>
          <p:cNvCxnSpPr>
            <a:cxnSpLocks/>
          </p:cNvCxnSpPr>
          <p:nvPr/>
        </p:nvCxnSpPr>
        <p:spPr>
          <a:xfrm flipH="1">
            <a:off x="6539949" y="1981779"/>
            <a:ext cx="99390" cy="1691363"/>
          </a:xfrm>
          <a:prstGeom prst="straightConnector1">
            <a:avLst/>
          </a:prstGeom>
          <a:ln>
            <a:tailEnd type="triangle" w="lg" len="lg"/>
          </a:ln>
        </p:spPr>
        <p:style>
          <a:lnRef idx="2">
            <a:schemeClr val="accent6"/>
          </a:lnRef>
          <a:fillRef idx="0">
            <a:schemeClr val="accent6"/>
          </a:fillRef>
          <a:effectRef idx="1">
            <a:schemeClr val="accent6"/>
          </a:effectRef>
          <a:fontRef idx="minor">
            <a:schemeClr val="tx1"/>
          </a:fontRef>
        </p:style>
      </p:cxnSp>
      <p:sp>
        <p:nvSpPr>
          <p:cNvPr id="16" name="TextBox 15">
            <a:extLst>
              <a:ext uri="{FF2B5EF4-FFF2-40B4-BE49-F238E27FC236}">
                <a16:creationId xmlns:a16="http://schemas.microsoft.com/office/drawing/2014/main" id="{5CB91588-AA97-4DC1-B68B-C7F88A4628AE}"/>
              </a:ext>
            </a:extLst>
          </p:cNvPr>
          <p:cNvSpPr txBox="1"/>
          <p:nvPr/>
        </p:nvSpPr>
        <p:spPr>
          <a:xfrm>
            <a:off x="167017" y="3652362"/>
            <a:ext cx="3321618" cy="923330"/>
          </a:xfrm>
          <a:prstGeom prst="rect">
            <a:avLst/>
          </a:prstGeom>
          <a:noFill/>
        </p:spPr>
        <p:txBody>
          <a:bodyPr wrap="square" rtlCol="0">
            <a:spAutoFit/>
          </a:bodyPr>
          <a:lstStyle/>
          <a:p>
            <a:r>
              <a:rPr lang="en-US" dirty="0"/>
              <a:t>The user can also click the My eLink Dashboard to access the site. The page the user is taken to can be bookmarked for future access.</a:t>
            </a:r>
          </a:p>
        </p:txBody>
      </p:sp>
    </p:spTree>
    <p:extLst>
      <p:ext uri="{BB962C8B-B14F-4D97-AF65-F5344CB8AC3E}">
        <p14:creationId xmlns:p14="http://schemas.microsoft.com/office/powerpoint/2010/main" val="26178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52697-D16B-43CD-99AB-82391501703F}"/>
              </a:ext>
            </a:extLst>
          </p:cNvPr>
          <p:cNvSpPr>
            <a:spLocks noGrp="1"/>
          </p:cNvSpPr>
          <p:nvPr>
            <p:ph type="body" sz="quarter" idx="14"/>
          </p:nvPr>
        </p:nvSpPr>
        <p:spPr>
          <a:xfrm>
            <a:off x="223339" y="588154"/>
            <a:ext cx="8133262" cy="4085445"/>
          </a:xfrm>
        </p:spPr>
        <p:txBody>
          <a:bodyPr/>
          <a:lstStyle/>
          <a:p>
            <a:endParaRPr lang="en-US" dirty="0">
              <a:latin typeface="IBM Plex Sans" panose="020B0503050000000000" pitchFamily="34" charset="0"/>
            </a:endParaRPr>
          </a:p>
          <a:p>
            <a:endParaRPr lang="en-US" sz="1400" dirty="0"/>
          </a:p>
        </p:txBody>
      </p:sp>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146050" y="0"/>
            <a:ext cx="2984500" cy="35691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eLink Dashboard</a:t>
            </a:r>
          </a:p>
        </p:txBody>
      </p:sp>
      <p:pic>
        <p:nvPicPr>
          <p:cNvPr id="5" name="Picture 4">
            <a:extLst>
              <a:ext uri="{FF2B5EF4-FFF2-40B4-BE49-F238E27FC236}">
                <a16:creationId xmlns:a16="http://schemas.microsoft.com/office/drawing/2014/main" id="{72CD24B3-A655-4121-B036-988F2EFDBD95}"/>
              </a:ext>
            </a:extLst>
          </p:cNvPr>
          <p:cNvPicPr/>
          <p:nvPr/>
        </p:nvPicPr>
        <p:blipFill>
          <a:blip r:embed="rId2"/>
          <a:stretch>
            <a:fillRect/>
          </a:stretch>
        </p:blipFill>
        <p:spPr>
          <a:xfrm>
            <a:off x="1941721" y="444665"/>
            <a:ext cx="4121150" cy="2576831"/>
          </a:xfrm>
          <a:prstGeom prst="rect">
            <a:avLst/>
          </a:prstGeom>
        </p:spPr>
      </p:pic>
      <p:pic>
        <p:nvPicPr>
          <p:cNvPr id="6" name="Picture 5">
            <a:extLst>
              <a:ext uri="{FF2B5EF4-FFF2-40B4-BE49-F238E27FC236}">
                <a16:creationId xmlns:a16="http://schemas.microsoft.com/office/drawing/2014/main" id="{6B19BA59-A5C9-4844-A22E-076D548B524F}"/>
              </a:ext>
            </a:extLst>
          </p:cNvPr>
          <p:cNvPicPr/>
          <p:nvPr/>
        </p:nvPicPr>
        <p:blipFill>
          <a:blip r:embed="rId3"/>
          <a:stretch>
            <a:fillRect/>
          </a:stretch>
        </p:blipFill>
        <p:spPr>
          <a:xfrm>
            <a:off x="5694192" y="2347534"/>
            <a:ext cx="3393882" cy="2759103"/>
          </a:xfrm>
          <a:prstGeom prst="rect">
            <a:avLst/>
          </a:prstGeom>
        </p:spPr>
      </p:pic>
      <p:sp>
        <p:nvSpPr>
          <p:cNvPr id="8" name="TextBox 7">
            <a:extLst>
              <a:ext uri="{FF2B5EF4-FFF2-40B4-BE49-F238E27FC236}">
                <a16:creationId xmlns:a16="http://schemas.microsoft.com/office/drawing/2014/main" id="{E36302A3-549E-42A9-A423-933CC2B4FEE0}"/>
              </a:ext>
            </a:extLst>
          </p:cNvPr>
          <p:cNvSpPr txBox="1"/>
          <p:nvPr/>
        </p:nvSpPr>
        <p:spPr>
          <a:xfrm>
            <a:off x="0" y="688230"/>
            <a:ext cx="1992504" cy="1338828"/>
          </a:xfrm>
          <a:prstGeom prst="rect">
            <a:avLst/>
          </a:prstGeom>
          <a:noFill/>
        </p:spPr>
        <p:txBody>
          <a:bodyPr wrap="square" rtlCol="0">
            <a:spAutoFit/>
          </a:bodyPr>
          <a:lstStyle/>
          <a:p>
            <a:r>
              <a:rPr lang="en-US" dirty="0"/>
              <a:t>When authenticating, the user will receive an email with the code. They then have 20 minutes to use that code to authenticate.</a:t>
            </a:r>
          </a:p>
        </p:txBody>
      </p:sp>
      <p:sp>
        <p:nvSpPr>
          <p:cNvPr id="9" name="TextBox 8">
            <a:extLst>
              <a:ext uri="{FF2B5EF4-FFF2-40B4-BE49-F238E27FC236}">
                <a16:creationId xmlns:a16="http://schemas.microsoft.com/office/drawing/2014/main" id="{B38B88CE-E15C-4150-ABE4-3F1D074029FB}"/>
              </a:ext>
            </a:extLst>
          </p:cNvPr>
          <p:cNvSpPr txBox="1"/>
          <p:nvPr/>
        </p:nvSpPr>
        <p:spPr>
          <a:xfrm>
            <a:off x="1573042" y="3028164"/>
            <a:ext cx="4121150" cy="1754326"/>
          </a:xfrm>
          <a:prstGeom prst="rect">
            <a:avLst/>
          </a:prstGeom>
          <a:noFill/>
        </p:spPr>
        <p:txBody>
          <a:bodyPr wrap="square" rtlCol="0">
            <a:spAutoFit/>
          </a:bodyPr>
          <a:lstStyle/>
          <a:p>
            <a:r>
              <a:rPr lang="en-US" sz="1200" dirty="0"/>
              <a:t>After the code is entered, the user will have the option to:</a:t>
            </a:r>
          </a:p>
          <a:p>
            <a:endParaRPr lang="en-US" sz="1200" dirty="0"/>
          </a:p>
          <a:p>
            <a:pPr marL="285750" indent="-285750">
              <a:buFont typeface="Arial" panose="020B0604020202020204" pitchFamily="34" charset="0"/>
              <a:buChar char="•"/>
            </a:pPr>
            <a:r>
              <a:rPr lang="en-US" sz="1200" b="1" dirty="0"/>
              <a:t>Remember this device </a:t>
            </a:r>
            <a:r>
              <a:rPr lang="en-US" sz="1200" dirty="0"/>
              <a:t>– If selected, the user will not have to authenticate each time. However, if they clear their cache and cookies or use a different browser, they will have to authenticate again.</a:t>
            </a:r>
          </a:p>
          <a:p>
            <a:pPr marL="285750" indent="-285750">
              <a:buFont typeface="Arial" panose="020B0604020202020204" pitchFamily="34" charset="0"/>
              <a:buChar char="•"/>
            </a:pPr>
            <a:r>
              <a:rPr lang="en-US" sz="1200" b="1" dirty="0"/>
              <a:t>Do not remember this device </a:t>
            </a:r>
            <a:r>
              <a:rPr lang="en-US" sz="1200" dirty="0"/>
              <a:t>– If selected, the user will have to authenticate each time accessing the eLink Dashboard.</a:t>
            </a:r>
          </a:p>
        </p:txBody>
      </p:sp>
    </p:spTree>
    <p:extLst>
      <p:ext uri="{BB962C8B-B14F-4D97-AF65-F5344CB8AC3E}">
        <p14:creationId xmlns:p14="http://schemas.microsoft.com/office/powerpoint/2010/main" val="78470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52697-D16B-43CD-99AB-82391501703F}"/>
              </a:ext>
            </a:extLst>
          </p:cNvPr>
          <p:cNvSpPr>
            <a:spLocks noGrp="1"/>
          </p:cNvSpPr>
          <p:nvPr>
            <p:ph type="body" sz="quarter" idx="14"/>
          </p:nvPr>
        </p:nvSpPr>
        <p:spPr>
          <a:xfrm>
            <a:off x="223339" y="588154"/>
            <a:ext cx="8133262" cy="4085445"/>
          </a:xfrm>
        </p:spPr>
        <p:txBody>
          <a:bodyPr/>
          <a:lstStyle/>
          <a:p>
            <a:endParaRPr lang="en-US" dirty="0">
              <a:latin typeface="IBM Plex Sans" panose="020B0503050000000000" pitchFamily="34" charset="0"/>
            </a:endParaRPr>
          </a:p>
          <a:p>
            <a:endParaRPr lang="en-US" sz="1400" dirty="0"/>
          </a:p>
        </p:txBody>
      </p:sp>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146050" y="0"/>
            <a:ext cx="2984500" cy="35691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eLink Dashboard</a:t>
            </a:r>
          </a:p>
        </p:txBody>
      </p:sp>
      <p:pic>
        <p:nvPicPr>
          <p:cNvPr id="2" name="Picture 1">
            <a:extLst>
              <a:ext uri="{FF2B5EF4-FFF2-40B4-BE49-F238E27FC236}">
                <a16:creationId xmlns:a16="http://schemas.microsoft.com/office/drawing/2014/main" id="{0E53119E-1BD4-4BDA-AA32-7CBA8862F7E2}"/>
              </a:ext>
            </a:extLst>
          </p:cNvPr>
          <p:cNvPicPr>
            <a:picLocks noChangeAspect="1"/>
          </p:cNvPicPr>
          <p:nvPr/>
        </p:nvPicPr>
        <p:blipFill>
          <a:blip r:embed="rId2"/>
          <a:stretch>
            <a:fillRect/>
          </a:stretch>
        </p:blipFill>
        <p:spPr>
          <a:xfrm>
            <a:off x="146050" y="469901"/>
            <a:ext cx="8712200" cy="4248739"/>
          </a:xfrm>
          <a:prstGeom prst="rect">
            <a:avLst/>
          </a:prstGeom>
        </p:spPr>
      </p:pic>
    </p:spTree>
    <p:extLst>
      <p:ext uri="{BB962C8B-B14F-4D97-AF65-F5344CB8AC3E}">
        <p14:creationId xmlns:p14="http://schemas.microsoft.com/office/powerpoint/2010/main" val="168024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52697-D16B-43CD-99AB-82391501703F}"/>
              </a:ext>
            </a:extLst>
          </p:cNvPr>
          <p:cNvSpPr>
            <a:spLocks noGrp="1"/>
          </p:cNvSpPr>
          <p:nvPr>
            <p:ph type="body" sz="quarter" idx="14"/>
          </p:nvPr>
        </p:nvSpPr>
        <p:spPr>
          <a:xfrm>
            <a:off x="223339" y="588154"/>
            <a:ext cx="8133262" cy="4085445"/>
          </a:xfrm>
        </p:spPr>
        <p:txBody>
          <a:bodyPr/>
          <a:lstStyle/>
          <a:p>
            <a:endParaRPr lang="en-US" dirty="0">
              <a:latin typeface="IBM Plex Sans" panose="020B0503050000000000" pitchFamily="34" charset="0"/>
            </a:endParaRPr>
          </a:p>
          <a:p>
            <a:endParaRPr lang="en-US" sz="1400" dirty="0"/>
          </a:p>
        </p:txBody>
      </p:sp>
      <p:sp>
        <p:nvSpPr>
          <p:cNvPr id="7" name="Text Placeholder 2">
            <a:extLst>
              <a:ext uri="{FF2B5EF4-FFF2-40B4-BE49-F238E27FC236}">
                <a16:creationId xmlns:a16="http://schemas.microsoft.com/office/drawing/2014/main" id="{5D0290D3-416B-4777-A02E-D6AFBB83D1EE}"/>
              </a:ext>
            </a:extLst>
          </p:cNvPr>
          <p:cNvSpPr txBox="1">
            <a:spLocks/>
          </p:cNvSpPr>
          <p:nvPr/>
        </p:nvSpPr>
        <p:spPr>
          <a:xfrm>
            <a:off x="146050" y="0"/>
            <a:ext cx="6242050" cy="356912"/>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6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chemeClr val="accent2"/>
                </a:solidFill>
              </a:rPr>
              <a:t>eLink Dashboard</a:t>
            </a:r>
          </a:p>
        </p:txBody>
      </p:sp>
      <p:pic>
        <p:nvPicPr>
          <p:cNvPr id="3" name="Picture 2">
            <a:extLst>
              <a:ext uri="{FF2B5EF4-FFF2-40B4-BE49-F238E27FC236}">
                <a16:creationId xmlns:a16="http://schemas.microsoft.com/office/drawing/2014/main" id="{89584971-888A-4829-9720-39890D8251D3}"/>
              </a:ext>
            </a:extLst>
          </p:cNvPr>
          <p:cNvPicPr>
            <a:picLocks noChangeAspect="1"/>
          </p:cNvPicPr>
          <p:nvPr/>
        </p:nvPicPr>
        <p:blipFill>
          <a:blip r:embed="rId2"/>
          <a:stretch>
            <a:fillRect/>
          </a:stretch>
        </p:blipFill>
        <p:spPr>
          <a:xfrm>
            <a:off x="101600" y="469900"/>
            <a:ext cx="4342758" cy="2101849"/>
          </a:xfrm>
          <a:prstGeom prst="rect">
            <a:avLst/>
          </a:prstGeom>
        </p:spPr>
      </p:pic>
      <p:pic>
        <p:nvPicPr>
          <p:cNvPr id="5" name="Picture 4">
            <a:extLst>
              <a:ext uri="{FF2B5EF4-FFF2-40B4-BE49-F238E27FC236}">
                <a16:creationId xmlns:a16="http://schemas.microsoft.com/office/drawing/2014/main" id="{FD2B9917-44AF-481A-925C-4EE8653EC44C}"/>
              </a:ext>
            </a:extLst>
          </p:cNvPr>
          <p:cNvPicPr>
            <a:picLocks noChangeAspect="1"/>
          </p:cNvPicPr>
          <p:nvPr/>
        </p:nvPicPr>
        <p:blipFill>
          <a:blip r:embed="rId3"/>
          <a:stretch>
            <a:fillRect/>
          </a:stretch>
        </p:blipFill>
        <p:spPr>
          <a:xfrm>
            <a:off x="4880069" y="469900"/>
            <a:ext cx="3882931" cy="2101849"/>
          </a:xfrm>
          <a:prstGeom prst="rect">
            <a:avLst/>
          </a:prstGeom>
        </p:spPr>
      </p:pic>
      <p:pic>
        <p:nvPicPr>
          <p:cNvPr id="6" name="Picture 5">
            <a:extLst>
              <a:ext uri="{FF2B5EF4-FFF2-40B4-BE49-F238E27FC236}">
                <a16:creationId xmlns:a16="http://schemas.microsoft.com/office/drawing/2014/main" id="{AFF31038-04D5-4843-BF9F-23B96ED257F7}"/>
              </a:ext>
            </a:extLst>
          </p:cNvPr>
          <p:cNvPicPr>
            <a:picLocks noChangeAspect="1"/>
          </p:cNvPicPr>
          <p:nvPr/>
        </p:nvPicPr>
        <p:blipFill>
          <a:blip r:embed="rId4"/>
          <a:stretch>
            <a:fillRect/>
          </a:stretch>
        </p:blipFill>
        <p:spPr>
          <a:xfrm>
            <a:off x="4880069" y="2690003"/>
            <a:ext cx="3882931" cy="2094289"/>
          </a:xfrm>
          <a:prstGeom prst="rect">
            <a:avLst/>
          </a:prstGeom>
        </p:spPr>
      </p:pic>
      <p:pic>
        <p:nvPicPr>
          <p:cNvPr id="8" name="Picture 7">
            <a:extLst>
              <a:ext uri="{FF2B5EF4-FFF2-40B4-BE49-F238E27FC236}">
                <a16:creationId xmlns:a16="http://schemas.microsoft.com/office/drawing/2014/main" id="{1F949CDC-A27E-440F-8DAC-64291A663DED}"/>
              </a:ext>
            </a:extLst>
          </p:cNvPr>
          <p:cNvPicPr>
            <a:picLocks noChangeAspect="1"/>
          </p:cNvPicPr>
          <p:nvPr/>
        </p:nvPicPr>
        <p:blipFill>
          <a:blip r:embed="rId5"/>
          <a:stretch>
            <a:fillRect/>
          </a:stretch>
        </p:blipFill>
        <p:spPr>
          <a:xfrm>
            <a:off x="146050" y="2690003"/>
            <a:ext cx="4298308" cy="2094289"/>
          </a:xfrm>
          <a:prstGeom prst="rect">
            <a:avLst/>
          </a:prstGeom>
        </p:spPr>
      </p:pic>
    </p:spTree>
    <p:extLst>
      <p:ext uri="{BB962C8B-B14F-4D97-AF65-F5344CB8AC3E}">
        <p14:creationId xmlns:p14="http://schemas.microsoft.com/office/powerpoint/2010/main" val="1039457892"/>
      </p:ext>
    </p:extLst>
  </p:cSld>
  <p:clrMapOvr>
    <a:masterClrMapping/>
  </p:clrMapOvr>
</p:sld>
</file>

<file path=ppt/theme/theme1.xml><?xml version="1.0" encoding="utf-8"?>
<a:theme xmlns:a="http://schemas.openxmlformats.org/drawingml/2006/main" name="blk_background_2017">
  <a:themeElements>
    <a:clrScheme name="Custom 2">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CB59F96B-D893-E545-AC82-604AA9AE6CB9}"/>
    </a:ext>
  </a:extLst>
</a:theme>
</file>

<file path=ppt/theme/theme2.xml><?xml version="1.0" encoding="utf-8"?>
<a:theme xmlns:a="http://schemas.openxmlformats.org/drawingml/2006/main" name="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953F3BD-CE26-1C45-A1F7-4E573E5A752B}"/>
    </a:ext>
  </a:extLst>
</a:theme>
</file>

<file path=ppt/theme/theme3.xml><?xml version="1.0" encoding="utf-8"?>
<a:theme xmlns:a="http://schemas.openxmlformats.org/drawingml/2006/main" name="wht_background_2017">
  <a:themeElements>
    <a:clrScheme name="Custom 5">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presentation_template" id="{3596A0D1-ED97-224C-9AC3-B3B1AFFC03F1}" vid="{679B1078-1045-354B-9F07-06E0784FD1C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themeOverride>
</file>

<file path=ppt/theme/themeOverride2.xml><?xml version="1.0" encoding="utf-8"?>
<a:themeOverride xmlns:a="http://schemas.openxmlformats.org/drawingml/2006/main">
  <a:clrScheme name="Custom 2">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themeOverride>
</file>

<file path=docProps/app.xml><?xml version="1.0" encoding="utf-8"?>
<Properties xmlns="http://schemas.openxmlformats.org/officeDocument/2006/extended-properties" xmlns:vt="http://schemas.openxmlformats.org/officeDocument/2006/docPropsVTypes">
  <Template>Watson_presentation_template</Template>
  <TotalTime>5458</TotalTime>
  <Words>1146</Words>
  <Application>Microsoft Office PowerPoint</Application>
  <PresentationFormat>On-screen Show (16:9)</PresentationFormat>
  <Paragraphs>106</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Courier New</vt:lpstr>
      <vt:lpstr>IBM Plex Sans</vt:lpstr>
      <vt:lpstr>IBM Plex Sans Light</vt:lpstr>
      <vt:lpstr>IBM Plex Sans SemiBold</vt:lpstr>
      <vt:lpstr>blk_background_2017</vt:lpstr>
      <vt:lpstr>gry_background_2017</vt:lpstr>
      <vt:lpstr>wht_background_2017</vt:lpstr>
      <vt:lpstr>The eLink Dashboard IBM Kenexa BrassRing on Cloud  — Client Training and Enablement Session IBM Talent Management Solutions December 15th, 2020</vt:lpstr>
      <vt:lpstr>PowerPoint Presentation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Demo –</vt:lpstr>
      <vt:lpstr>PowerPoint Presentation</vt:lpstr>
      <vt:lpstr>PowerPoint Presentation</vt:lpstr>
      <vt:lpstr>PowerPoint Presentation</vt:lpstr>
      <vt:lpstr>Frequently Asked Questions:</vt:lpstr>
      <vt:lpstr>Resources</vt:lpstr>
      <vt:lpstr>Questions &amp; Answers?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template</dc:title>
  <dc:creator>Becky Hui Chan</dc:creator>
  <cp:lastModifiedBy>N Nandan Kumar</cp:lastModifiedBy>
  <cp:revision>190</cp:revision>
  <dcterms:created xsi:type="dcterms:W3CDTF">2018-03-01T22:47:15Z</dcterms:created>
  <dcterms:modified xsi:type="dcterms:W3CDTF">2020-12-14T20:04:17Z</dcterms:modified>
</cp:coreProperties>
</file>